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88" r:id="rId2"/>
    <p:sldId id="289" r:id="rId3"/>
    <p:sldId id="258" r:id="rId4"/>
    <p:sldId id="261" r:id="rId5"/>
    <p:sldId id="286" r:id="rId6"/>
    <p:sldId id="259" r:id="rId7"/>
    <p:sldId id="265" r:id="rId8"/>
    <p:sldId id="262" r:id="rId9"/>
    <p:sldId id="263" r:id="rId10"/>
    <p:sldId id="267" r:id="rId11"/>
    <p:sldId id="292" r:id="rId12"/>
    <p:sldId id="293" r:id="rId13"/>
    <p:sldId id="300" r:id="rId14"/>
    <p:sldId id="291" r:id="rId15"/>
    <p:sldId id="299" r:id="rId16"/>
    <p:sldId id="301" r:id="rId17"/>
    <p:sldId id="290" r:id="rId18"/>
    <p:sldId id="275" r:id="rId19"/>
    <p:sldId id="287" r:id="rId20"/>
    <p:sldId id="280" r:id="rId21"/>
    <p:sldId id="272" r:id="rId22"/>
    <p:sldId id="285" r:id="rId23"/>
    <p:sldId id="279" r:id="rId24"/>
    <p:sldId id="295" r:id="rId25"/>
    <p:sldId id="274" r:id="rId26"/>
    <p:sldId id="271" r:id="rId27"/>
    <p:sldId id="294" r:id="rId28"/>
    <p:sldId id="296" r:id="rId29"/>
    <p:sldId id="284" r:id="rId30"/>
    <p:sldId id="297" r:id="rId31"/>
    <p:sldId id="282" r:id="rId32"/>
    <p:sldId id="302" r:id="rId33"/>
    <p:sldId id="268" r:id="rId34"/>
    <p:sldId id="264" r:id="rId35"/>
    <p:sldId id="270" r:id="rId36"/>
    <p:sldId id="283"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0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952"/>
  </p:normalViewPr>
  <p:slideViewPr>
    <p:cSldViewPr snapToGrid="0">
      <p:cViewPr varScale="1">
        <p:scale>
          <a:sx n="102" d="100"/>
          <a:sy n="102" d="100"/>
        </p:scale>
        <p:origin x="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1F4FC-C72F-7243-A24C-CD65795FF0F4}"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en-US"/>
        </a:p>
      </dgm:t>
    </dgm:pt>
    <dgm:pt modelId="{37DFD0E2-EBA8-BE48-A0EE-A0093F0539A4}">
      <dgm:prSet phldrT="[Text]"/>
      <dgm:spPr/>
      <dgm:t>
        <a:bodyPr/>
        <a:lstStyle/>
        <a:p>
          <a:r>
            <a:rPr lang="en-US" dirty="0"/>
            <a:t>Full Patient Chart</a:t>
          </a:r>
        </a:p>
      </dgm:t>
    </dgm:pt>
    <dgm:pt modelId="{1C722914-4C0C-6C40-B984-AE60F9114218}" type="parTrans" cxnId="{D0510287-57B7-E147-9AEC-0FAA7873D7ED}">
      <dgm:prSet/>
      <dgm:spPr/>
      <dgm:t>
        <a:bodyPr/>
        <a:lstStyle/>
        <a:p>
          <a:endParaRPr lang="en-US"/>
        </a:p>
      </dgm:t>
    </dgm:pt>
    <dgm:pt modelId="{7419B841-E058-DA4A-AAA8-6E768B2726A6}" type="sibTrans" cxnId="{D0510287-57B7-E147-9AEC-0FAA7873D7ED}">
      <dgm:prSet/>
      <dgm:spPr/>
      <dgm:t>
        <a:bodyPr/>
        <a:lstStyle/>
        <a:p>
          <a:endParaRPr lang="en-US"/>
        </a:p>
      </dgm:t>
    </dgm:pt>
    <dgm:pt modelId="{3AD2BCA4-47A8-9143-92C9-B45D6614D5E7}">
      <dgm:prSet phldrT="[Text]"/>
      <dgm:spPr/>
      <dgm:t>
        <a:bodyPr/>
        <a:lstStyle/>
        <a:p>
          <a:r>
            <a:rPr lang="en-US" dirty="0"/>
            <a:t>Description of characteristics?</a:t>
          </a:r>
        </a:p>
      </dgm:t>
    </dgm:pt>
    <dgm:pt modelId="{18EE3EF1-4734-C64B-9D34-5C7C270BF3C4}" type="parTrans" cxnId="{037F156C-2B3D-B345-84BB-C82C9AB9F5C4}">
      <dgm:prSet/>
      <dgm:spPr/>
      <dgm:t>
        <a:bodyPr/>
        <a:lstStyle/>
        <a:p>
          <a:endParaRPr lang="en-US"/>
        </a:p>
      </dgm:t>
    </dgm:pt>
    <dgm:pt modelId="{2E614464-6583-6C40-A72A-0EFECC829B7E}" type="sibTrans" cxnId="{037F156C-2B3D-B345-84BB-C82C9AB9F5C4}">
      <dgm:prSet/>
      <dgm:spPr/>
      <dgm:t>
        <a:bodyPr/>
        <a:lstStyle/>
        <a:p>
          <a:endParaRPr lang="en-US"/>
        </a:p>
      </dgm:t>
    </dgm:pt>
    <dgm:pt modelId="{AB71EC6F-8A51-8749-B38E-86E45DC3DEFA}">
      <dgm:prSet phldrT="[Text]"/>
      <dgm:spPr/>
      <dgm:t>
        <a:bodyPr/>
        <a:lstStyle/>
        <a:p>
          <a:r>
            <a:rPr lang="en-US" dirty="0"/>
            <a:t>Fully Anonymized</a:t>
          </a:r>
        </a:p>
      </dgm:t>
    </dgm:pt>
    <dgm:pt modelId="{B5EE42F9-8999-904D-BE30-96DF3E205975}" type="parTrans" cxnId="{DB9B0EF0-5A76-334F-A9F8-39A19E875F57}">
      <dgm:prSet/>
      <dgm:spPr/>
      <dgm:t>
        <a:bodyPr/>
        <a:lstStyle/>
        <a:p>
          <a:endParaRPr lang="en-US"/>
        </a:p>
      </dgm:t>
    </dgm:pt>
    <dgm:pt modelId="{D3C02C78-3BD6-0045-B2C6-B24CE2A1CA20}" type="sibTrans" cxnId="{DB9B0EF0-5A76-334F-A9F8-39A19E875F57}">
      <dgm:prSet/>
      <dgm:spPr/>
      <dgm:t>
        <a:bodyPr/>
        <a:lstStyle/>
        <a:p>
          <a:endParaRPr lang="en-US"/>
        </a:p>
      </dgm:t>
    </dgm:pt>
    <dgm:pt modelId="{D0CECB85-D49D-1C41-A85E-40258852CD1F}">
      <dgm:prSet phldrT="[Text]"/>
      <dgm:spPr/>
      <dgm:t>
        <a:bodyPr/>
        <a:lstStyle/>
        <a:p>
          <a:r>
            <a:rPr lang="en-US" dirty="0"/>
            <a:t>No</a:t>
          </a:r>
        </a:p>
      </dgm:t>
    </dgm:pt>
    <dgm:pt modelId="{C08EDCE9-0307-8849-90D0-24F459D64C3C}" type="parTrans" cxnId="{902E7119-78E1-7244-86AD-14574BD28839}">
      <dgm:prSet/>
      <dgm:spPr/>
      <dgm:t>
        <a:bodyPr/>
        <a:lstStyle/>
        <a:p>
          <a:endParaRPr lang="en-US"/>
        </a:p>
      </dgm:t>
    </dgm:pt>
    <dgm:pt modelId="{8B398FF5-0709-5741-87EA-CC3A7E9AE8C1}" type="sibTrans" cxnId="{902E7119-78E1-7244-86AD-14574BD28839}">
      <dgm:prSet/>
      <dgm:spPr/>
      <dgm:t>
        <a:bodyPr/>
        <a:lstStyle/>
        <a:p>
          <a:endParaRPr lang="en-US"/>
        </a:p>
      </dgm:t>
    </dgm:pt>
    <dgm:pt modelId="{A7190E66-8E3E-C140-AC0B-ED4FBEEE36AF}">
      <dgm:prSet phldrT="[Text]"/>
      <dgm:spPr/>
      <dgm:t>
        <a:bodyPr/>
        <a:lstStyle/>
        <a:p>
          <a:r>
            <a:rPr lang="en-US" dirty="0"/>
            <a:t>Yes(?)</a:t>
          </a:r>
        </a:p>
      </dgm:t>
    </dgm:pt>
    <dgm:pt modelId="{B115AB74-6E04-E444-A98D-6AA7D07310FE}" type="parTrans" cxnId="{4FF0888F-C743-C34A-8398-40EC7B6BACCB}">
      <dgm:prSet/>
      <dgm:spPr/>
      <dgm:t>
        <a:bodyPr/>
        <a:lstStyle/>
        <a:p>
          <a:endParaRPr lang="en-US"/>
        </a:p>
      </dgm:t>
    </dgm:pt>
    <dgm:pt modelId="{F176FC8E-DF03-4044-B8D5-F7E67EB7D269}" type="sibTrans" cxnId="{4FF0888F-C743-C34A-8398-40EC7B6BACCB}">
      <dgm:prSet/>
      <dgm:spPr/>
      <dgm:t>
        <a:bodyPr/>
        <a:lstStyle/>
        <a:p>
          <a:endParaRPr lang="en-US"/>
        </a:p>
      </dgm:t>
    </dgm:pt>
    <dgm:pt modelId="{A598402F-CE6D-A040-8845-45C28E8D5266}">
      <dgm:prSet phldrT="[Text]"/>
      <dgm:spPr/>
      <dgm:t>
        <a:bodyPr/>
        <a:lstStyle/>
        <a:p>
          <a:r>
            <a:rPr lang="en-US" dirty="0"/>
            <a:t>???</a:t>
          </a:r>
        </a:p>
      </dgm:t>
    </dgm:pt>
    <dgm:pt modelId="{FEFFF9A3-0EF8-B24F-A565-E352F2A818B3}" type="parTrans" cxnId="{5C05FF19-ED9B-AE45-A86D-6FE3495A0E74}">
      <dgm:prSet/>
      <dgm:spPr/>
      <dgm:t>
        <a:bodyPr/>
        <a:lstStyle/>
        <a:p>
          <a:endParaRPr lang="en-US"/>
        </a:p>
      </dgm:t>
    </dgm:pt>
    <dgm:pt modelId="{7E81912A-82F8-E343-BCA6-D5DD27444F63}" type="sibTrans" cxnId="{5C05FF19-ED9B-AE45-A86D-6FE3495A0E74}">
      <dgm:prSet/>
      <dgm:spPr/>
      <dgm:t>
        <a:bodyPr/>
        <a:lstStyle/>
        <a:p>
          <a:endParaRPr lang="en-US"/>
        </a:p>
      </dgm:t>
    </dgm:pt>
    <dgm:pt modelId="{1730F26C-96FA-8B41-8C84-DE4F67430849}">
      <dgm:prSet phldrT="[Text]"/>
      <dgm:spPr/>
      <dgm:t>
        <a:bodyPr/>
        <a:lstStyle/>
        <a:p>
          <a:endParaRPr lang="en-US" dirty="0"/>
        </a:p>
      </dgm:t>
    </dgm:pt>
    <dgm:pt modelId="{2D8AE3A6-03C7-C74D-AC73-11F1C187122E}" type="parTrans" cxnId="{C7D4E475-FEE3-6B4A-BDA5-2BA67F59F279}">
      <dgm:prSet/>
      <dgm:spPr/>
      <dgm:t>
        <a:bodyPr/>
        <a:lstStyle/>
        <a:p>
          <a:endParaRPr lang="en-US"/>
        </a:p>
      </dgm:t>
    </dgm:pt>
    <dgm:pt modelId="{18B2BC94-84C0-A348-AA10-F6C08157CA55}" type="sibTrans" cxnId="{C7D4E475-FEE3-6B4A-BDA5-2BA67F59F279}">
      <dgm:prSet/>
      <dgm:spPr/>
      <dgm:t>
        <a:bodyPr/>
        <a:lstStyle/>
        <a:p>
          <a:endParaRPr lang="en-US"/>
        </a:p>
      </dgm:t>
    </dgm:pt>
    <dgm:pt modelId="{9E389A5B-72FD-604A-AD55-AE209B1FD040}" type="pres">
      <dgm:prSet presAssocID="{5A01F4FC-C72F-7243-A24C-CD65795FF0F4}" presName="Name0" presStyleCnt="0">
        <dgm:presLayoutVars>
          <dgm:chMax val="7"/>
          <dgm:chPref val="7"/>
          <dgm:dir/>
          <dgm:animOne val="branch"/>
          <dgm:animLvl val="lvl"/>
        </dgm:presLayoutVars>
      </dgm:prSet>
      <dgm:spPr/>
    </dgm:pt>
    <dgm:pt modelId="{748532B9-20E9-BD47-B0C5-A98EC12AC68F}" type="pres">
      <dgm:prSet presAssocID="{37DFD0E2-EBA8-BE48-A0EE-A0093F0539A4}" presName="composite" presStyleCnt="0"/>
      <dgm:spPr/>
    </dgm:pt>
    <dgm:pt modelId="{89972F64-5673-8B4B-9C79-E0059AD60F60}" type="pres">
      <dgm:prSet presAssocID="{37DFD0E2-EBA8-BE48-A0EE-A0093F0539A4}" presName="BackAccent" presStyleLbl="bgShp" presStyleIdx="0" presStyleCnt="3"/>
      <dgm:spPr/>
    </dgm:pt>
    <dgm:pt modelId="{F4FEC75D-F028-AF46-B0A9-96B0A478D5F7}" type="pres">
      <dgm:prSet presAssocID="{37DFD0E2-EBA8-BE48-A0EE-A0093F0539A4}" presName="Accent" presStyleLbl="alignNode1" presStyleIdx="0" presStyleCnt="3"/>
      <dgm:spPr/>
    </dgm:pt>
    <dgm:pt modelId="{9D70E3A3-B447-C14A-B879-6F6AB1B45BA3}" type="pres">
      <dgm:prSet presAssocID="{37DFD0E2-EBA8-BE48-A0EE-A0093F0539A4}" presName="Child" presStyleLbl="revTx" presStyleIdx="0" presStyleCnt="6">
        <dgm:presLayoutVars>
          <dgm:chMax val="0"/>
          <dgm:chPref val="0"/>
          <dgm:bulletEnabled val="1"/>
        </dgm:presLayoutVars>
      </dgm:prSet>
      <dgm:spPr/>
    </dgm:pt>
    <dgm:pt modelId="{7A920903-7028-AD47-9850-DE1B7D1689E0}" type="pres">
      <dgm:prSet presAssocID="{37DFD0E2-EBA8-BE48-A0EE-A0093F0539A4}" presName="Parent" presStyleLbl="revTx" presStyleIdx="1" presStyleCnt="6">
        <dgm:presLayoutVars>
          <dgm:chMax val="1"/>
          <dgm:chPref val="1"/>
          <dgm:bulletEnabled val="1"/>
        </dgm:presLayoutVars>
      </dgm:prSet>
      <dgm:spPr/>
    </dgm:pt>
    <dgm:pt modelId="{48BDAE14-4C09-1143-B156-F0556567D68E}" type="pres">
      <dgm:prSet presAssocID="{7419B841-E058-DA4A-AAA8-6E768B2726A6}" presName="sibTrans" presStyleCnt="0"/>
      <dgm:spPr/>
    </dgm:pt>
    <dgm:pt modelId="{C096B71B-69C1-1D40-A4F8-ED59ACF00074}" type="pres">
      <dgm:prSet presAssocID="{3AD2BCA4-47A8-9143-92C9-B45D6614D5E7}" presName="composite" presStyleCnt="0"/>
      <dgm:spPr/>
    </dgm:pt>
    <dgm:pt modelId="{FA59961F-CDC6-7B41-B987-2A120AB2AD9F}" type="pres">
      <dgm:prSet presAssocID="{3AD2BCA4-47A8-9143-92C9-B45D6614D5E7}" presName="BackAccent" presStyleLbl="bgShp" presStyleIdx="1" presStyleCnt="3"/>
      <dgm:spPr/>
    </dgm:pt>
    <dgm:pt modelId="{BA33AEAF-F574-DD4A-87D5-9D6DDB4FA62F}" type="pres">
      <dgm:prSet presAssocID="{3AD2BCA4-47A8-9143-92C9-B45D6614D5E7}" presName="Accent" presStyleLbl="alignNode1" presStyleIdx="1" presStyleCnt="3"/>
      <dgm:spPr/>
    </dgm:pt>
    <dgm:pt modelId="{F26F1998-4156-314F-923B-DC86EA603F63}" type="pres">
      <dgm:prSet presAssocID="{3AD2BCA4-47A8-9143-92C9-B45D6614D5E7}" presName="Child" presStyleLbl="revTx" presStyleIdx="2" presStyleCnt="6">
        <dgm:presLayoutVars>
          <dgm:chMax val="0"/>
          <dgm:chPref val="0"/>
          <dgm:bulletEnabled val="1"/>
        </dgm:presLayoutVars>
      </dgm:prSet>
      <dgm:spPr/>
    </dgm:pt>
    <dgm:pt modelId="{ABB12872-D876-204D-AC36-F026C8027654}" type="pres">
      <dgm:prSet presAssocID="{3AD2BCA4-47A8-9143-92C9-B45D6614D5E7}" presName="Parent" presStyleLbl="revTx" presStyleIdx="3" presStyleCnt="6">
        <dgm:presLayoutVars>
          <dgm:chMax val="1"/>
          <dgm:chPref val="1"/>
          <dgm:bulletEnabled val="1"/>
        </dgm:presLayoutVars>
      </dgm:prSet>
      <dgm:spPr/>
    </dgm:pt>
    <dgm:pt modelId="{50FBA45A-2EB5-704C-8399-829B053AA14A}" type="pres">
      <dgm:prSet presAssocID="{2E614464-6583-6C40-A72A-0EFECC829B7E}" presName="sibTrans" presStyleCnt="0"/>
      <dgm:spPr/>
    </dgm:pt>
    <dgm:pt modelId="{BA1B5468-D4C2-644D-BBB6-8F25AC9994E1}" type="pres">
      <dgm:prSet presAssocID="{AB71EC6F-8A51-8749-B38E-86E45DC3DEFA}" presName="composite" presStyleCnt="0"/>
      <dgm:spPr/>
    </dgm:pt>
    <dgm:pt modelId="{4B719C00-B794-AB47-B216-77BB327C25B5}" type="pres">
      <dgm:prSet presAssocID="{AB71EC6F-8A51-8749-B38E-86E45DC3DEFA}" presName="BackAccent" presStyleLbl="bgShp" presStyleIdx="2" presStyleCnt="3"/>
      <dgm:spPr/>
    </dgm:pt>
    <dgm:pt modelId="{D8E95370-8A9C-6E49-8ED7-F461CC4306FF}" type="pres">
      <dgm:prSet presAssocID="{AB71EC6F-8A51-8749-B38E-86E45DC3DEFA}" presName="Accent" presStyleLbl="alignNode1" presStyleIdx="2" presStyleCnt="3"/>
      <dgm:spPr/>
    </dgm:pt>
    <dgm:pt modelId="{102FDD2D-C652-C449-B9B7-C97A4F9258DF}" type="pres">
      <dgm:prSet presAssocID="{AB71EC6F-8A51-8749-B38E-86E45DC3DEFA}" presName="Child" presStyleLbl="revTx" presStyleIdx="4" presStyleCnt="6">
        <dgm:presLayoutVars>
          <dgm:chMax val="0"/>
          <dgm:chPref val="0"/>
          <dgm:bulletEnabled val="1"/>
        </dgm:presLayoutVars>
      </dgm:prSet>
      <dgm:spPr/>
    </dgm:pt>
    <dgm:pt modelId="{838039D8-9DC8-8B46-8B23-829423153272}" type="pres">
      <dgm:prSet presAssocID="{AB71EC6F-8A51-8749-B38E-86E45DC3DEFA}" presName="Parent" presStyleLbl="revTx" presStyleIdx="5" presStyleCnt="6">
        <dgm:presLayoutVars>
          <dgm:chMax val="1"/>
          <dgm:chPref val="1"/>
          <dgm:bulletEnabled val="1"/>
        </dgm:presLayoutVars>
      </dgm:prSet>
      <dgm:spPr/>
    </dgm:pt>
  </dgm:ptLst>
  <dgm:cxnLst>
    <dgm:cxn modelId="{36021508-6650-4349-8EC0-44C7FFDC7EA1}" type="presOf" srcId="{3AD2BCA4-47A8-9143-92C9-B45D6614D5E7}" destId="{ABB12872-D876-204D-AC36-F026C8027654}" srcOrd="0" destOrd="0" presId="urn:microsoft.com/office/officeart/2008/layout/IncreasingCircleProcess"/>
    <dgm:cxn modelId="{902E7119-78E1-7244-86AD-14574BD28839}" srcId="{37DFD0E2-EBA8-BE48-A0EE-A0093F0539A4}" destId="{D0CECB85-D49D-1C41-A85E-40258852CD1F}" srcOrd="0" destOrd="0" parTransId="{C08EDCE9-0307-8849-90D0-24F459D64C3C}" sibTransId="{8B398FF5-0709-5741-87EA-CC3A7E9AE8C1}"/>
    <dgm:cxn modelId="{5C05FF19-ED9B-AE45-A86D-6FE3495A0E74}" srcId="{3AD2BCA4-47A8-9143-92C9-B45D6614D5E7}" destId="{A598402F-CE6D-A040-8845-45C28E8D5266}" srcOrd="0" destOrd="0" parTransId="{FEFFF9A3-0EF8-B24F-A565-E352F2A818B3}" sibTransId="{7E81912A-82F8-E343-BCA6-D5DD27444F63}"/>
    <dgm:cxn modelId="{6081264C-301A-9E49-8536-592EAC9F13FB}" type="presOf" srcId="{5A01F4FC-C72F-7243-A24C-CD65795FF0F4}" destId="{9E389A5B-72FD-604A-AD55-AE209B1FD040}" srcOrd="0" destOrd="0" presId="urn:microsoft.com/office/officeart/2008/layout/IncreasingCircleProcess"/>
    <dgm:cxn modelId="{60C8FE5A-33A1-AB4F-BF44-1F62BD961EEA}" type="presOf" srcId="{A7190E66-8E3E-C140-AC0B-ED4FBEEE36AF}" destId="{102FDD2D-C652-C449-B9B7-C97A4F9258DF}" srcOrd="0" destOrd="0" presId="urn:microsoft.com/office/officeart/2008/layout/IncreasingCircleProcess"/>
    <dgm:cxn modelId="{655C5C61-392A-2542-9CC6-863B0E30AADC}" type="presOf" srcId="{AB71EC6F-8A51-8749-B38E-86E45DC3DEFA}" destId="{838039D8-9DC8-8B46-8B23-829423153272}" srcOrd="0" destOrd="0" presId="urn:microsoft.com/office/officeart/2008/layout/IncreasingCircleProcess"/>
    <dgm:cxn modelId="{037F156C-2B3D-B345-84BB-C82C9AB9F5C4}" srcId="{5A01F4FC-C72F-7243-A24C-CD65795FF0F4}" destId="{3AD2BCA4-47A8-9143-92C9-B45D6614D5E7}" srcOrd="1" destOrd="0" parTransId="{18EE3EF1-4734-C64B-9D34-5C7C270BF3C4}" sibTransId="{2E614464-6583-6C40-A72A-0EFECC829B7E}"/>
    <dgm:cxn modelId="{AAA1856D-E11D-8943-B794-EE91035BED77}" type="presOf" srcId="{D0CECB85-D49D-1C41-A85E-40258852CD1F}" destId="{9D70E3A3-B447-C14A-B879-6F6AB1B45BA3}" srcOrd="0" destOrd="0" presId="urn:microsoft.com/office/officeart/2008/layout/IncreasingCircleProcess"/>
    <dgm:cxn modelId="{C7D4E475-FEE3-6B4A-BDA5-2BA67F59F279}" srcId="{3AD2BCA4-47A8-9143-92C9-B45D6614D5E7}" destId="{1730F26C-96FA-8B41-8C84-DE4F67430849}" srcOrd="1" destOrd="0" parTransId="{2D8AE3A6-03C7-C74D-AC73-11F1C187122E}" sibTransId="{18B2BC94-84C0-A348-AA10-F6C08157CA55}"/>
    <dgm:cxn modelId="{C4C7C082-648A-A24F-81F7-69CB49F989EC}" type="presOf" srcId="{1730F26C-96FA-8B41-8C84-DE4F67430849}" destId="{F26F1998-4156-314F-923B-DC86EA603F63}" srcOrd="0" destOrd="1" presId="urn:microsoft.com/office/officeart/2008/layout/IncreasingCircleProcess"/>
    <dgm:cxn modelId="{D0510287-57B7-E147-9AEC-0FAA7873D7ED}" srcId="{5A01F4FC-C72F-7243-A24C-CD65795FF0F4}" destId="{37DFD0E2-EBA8-BE48-A0EE-A0093F0539A4}" srcOrd="0" destOrd="0" parTransId="{1C722914-4C0C-6C40-B984-AE60F9114218}" sibTransId="{7419B841-E058-DA4A-AAA8-6E768B2726A6}"/>
    <dgm:cxn modelId="{4FF0888F-C743-C34A-8398-40EC7B6BACCB}" srcId="{AB71EC6F-8A51-8749-B38E-86E45DC3DEFA}" destId="{A7190E66-8E3E-C140-AC0B-ED4FBEEE36AF}" srcOrd="0" destOrd="0" parTransId="{B115AB74-6E04-E444-A98D-6AA7D07310FE}" sibTransId="{F176FC8E-DF03-4044-B8D5-F7E67EB7D269}"/>
    <dgm:cxn modelId="{EAC47ED7-24A9-1640-8209-E208D988B21B}" type="presOf" srcId="{37DFD0E2-EBA8-BE48-A0EE-A0093F0539A4}" destId="{7A920903-7028-AD47-9850-DE1B7D1689E0}" srcOrd="0" destOrd="0" presId="urn:microsoft.com/office/officeart/2008/layout/IncreasingCircleProcess"/>
    <dgm:cxn modelId="{DB9B0EF0-5A76-334F-A9F8-39A19E875F57}" srcId="{5A01F4FC-C72F-7243-A24C-CD65795FF0F4}" destId="{AB71EC6F-8A51-8749-B38E-86E45DC3DEFA}" srcOrd="2" destOrd="0" parTransId="{B5EE42F9-8999-904D-BE30-96DF3E205975}" sibTransId="{D3C02C78-3BD6-0045-B2C6-B24CE2A1CA20}"/>
    <dgm:cxn modelId="{FBE485FF-FD19-9547-92F8-D049A262EDE9}" type="presOf" srcId="{A598402F-CE6D-A040-8845-45C28E8D5266}" destId="{F26F1998-4156-314F-923B-DC86EA603F63}" srcOrd="0" destOrd="0" presId="urn:microsoft.com/office/officeart/2008/layout/IncreasingCircleProcess"/>
    <dgm:cxn modelId="{572C4B19-6DCC-4E4A-8054-A679E07E981D}" type="presParOf" srcId="{9E389A5B-72FD-604A-AD55-AE209B1FD040}" destId="{748532B9-20E9-BD47-B0C5-A98EC12AC68F}" srcOrd="0" destOrd="0" presId="urn:microsoft.com/office/officeart/2008/layout/IncreasingCircleProcess"/>
    <dgm:cxn modelId="{07BAC904-04B3-2743-A493-BCC34D7598C3}" type="presParOf" srcId="{748532B9-20E9-BD47-B0C5-A98EC12AC68F}" destId="{89972F64-5673-8B4B-9C79-E0059AD60F60}" srcOrd="0" destOrd="0" presId="urn:microsoft.com/office/officeart/2008/layout/IncreasingCircleProcess"/>
    <dgm:cxn modelId="{08442530-2ADA-764B-8036-AA6908769855}" type="presParOf" srcId="{748532B9-20E9-BD47-B0C5-A98EC12AC68F}" destId="{F4FEC75D-F028-AF46-B0A9-96B0A478D5F7}" srcOrd="1" destOrd="0" presId="urn:microsoft.com/office/officeart/2008/layout/IncreasingCircleProcess"/>
    <dgm:cxn modelId="{0F83D546-2D99-EE4E-95C0-49D3C3C6E6F4}" type="presParOf" srcId="{748532B9-20E9-BD47-B0C5-A98EC12AC68F}" destId="{9D70E3A3-B447-C14A-B879-6F6AB1B45BA3}" srcOrd="2" destOrd="0" presId="urn:microsoft.com/office/officeart/2008/layout/IncreasingCircleProcess"/>
    <dgm:cxn modelId="{496C1259-C52E-9E44-B3B5-2BA4874D6BD6}" type="presParOf" srcId="{748532B9-20E9-BD47-B0C5-A98EC12AC68F}" destId="{7A920903-7028-AD47-9850-DE1B7D1689E0}" srcOrd="3" destOrd="0" presId="urn:microsoft.com/office/officeart/2008/layout/IncreasingCircleProcess"/>
    <dgm:cxn modelId="{7E87EE26-D0AD-5C48-9932-DB7C8525AE99}" type="presParOf" srcId="{9E389A5B-72FD-604A-AD55-AE209B1FD040}" destId="{48BDAE14-4C09-1143-B156-F0556567D68E}" srcOrd="1" destOrd="0" presId="urn:microsoft.com/office/officeart/2008/layout/IncreasingCircleProcess"/>
    <dgm:cxn modelId="{0B5DCD80-36BB-824D-A430-4B54BA57B21B}" type="presParOf" srcId="{9E389A5B-72FD-604A-AD55-AE209B1FD040}" destId="{C096B71B-69C1-1D40-A4F8-ED59ACF00074}" srcOrd="2" destOrd="0" presId="urn:microsoft.com/office/officeart/2008/layout/IncreasingCircleProcess"/>
    <dgm:cxn modelId="{F5B40FE3-DE62-E643-9B20-8FAF03594EB6}" type="presParOf" srcId="{C096B71B-69C1-1D40-A4F8-ED59ACF00074}" destId="{FA59961F-CDC6-7B41-B987-2A120AB2AD9F}" srcOrd="0" destOrd="0" presId="urn:microsoft.com/office/officeart/2008/layout/IncreasingCircleProcess"/>
    <dgm:cxn modelId="{4FAC6096-A4EC-8146-8BE1-6941E06930AD}" type="presParOf" srcId="{C096B71B-69C1-1D40-A4F8-ED59ACF00074}" destId="{BA33AEAF-F574-DD4A-87D5-9D6DDB4FA62F}" srcOrd="1" destOrd="0" presId="urn:microsoft.com/office/officeart/2008/layout/IncreasingCircleProcess"/>
    <dgm:cxn modelId="{5809605F-A20C-AA4C-AF15-2E5532B0614D}" type="presParOf" srcId="{C096B71B-69C1-1D40-A4F8-ED59ACF00074}" destId="{F26F1998-4156-314F-923B-DC86EA603F63}" srcOrd="2" destOrd="0" presId="urn:microsoft.com/office/officeart/2008/layout/IncreasingCircleProcess"/>
    <dgm:cxn modelId="{5F93A255-F552-D74F-964E-62BBD4C48E9B}" type="presParOf" srcId="{C096B71B-69C1-1D40-A4F8-ED59ACF00074}" destId="{ABB12872-D876-204D-AC36-F026C8027654}" srcOrd="3" destOrd="0" presId="urn:microsoft.com/office/officeart/2008/layout/IncreasingCircleProcess"/>
    <dgm:cxn modelId="{A710680F-A441-C54F-BF05-1C255A9B7EE6}" type="presParOf" srcId="{9E389A5B-72FD-604A-AD55-AE209B1FD040}" destId="{50FBA45A-2EB5-704C-8399-829B053AA14A}" srcOrd="3" destOrd="0" presId="urn:microsoft.com/office/officeart/2008/layout/IncreasingCircleProcess"/>
    <dgm:cxn modelId="{A25DEF44-E15C-254B-A03F-0A546E4536E0}" type="presParOf" srcId="{9E389A5B-72FD-604A-AD55-AE209B1FD040}" destId="{BA1B5468-D4C2-644D-BBB6-8F25AC9994E1}" srcOrd="4" destOrd="0" presId="urn:microsoft.com/office/officeart/2008/layout/IncreasingCircleProcess"/>
    <dgm:cxn modelId="{1B22D8C3-51FD-EE4D-B57D-69D6727D3216}" type="presParOf" srcId="{BA1B5468-D4C2-644D-BBB6-8F25AC9994E1}" destId="{4B719C00-B794-AB47-B216-77BB327C25B5}" srcOrd="0" destOrd="0" presId="urn:microsoft.com/office/officeart/2008/layout/IncreasingCircleProcess"/>
    <dgm:cxn modelId="{67282BC1-4F8C-7647-B607-75522346667A}" type="presParOf" srcId="{BA1B5468-D4C2-644D-BBB6-8F25AC9994E1}" destId="{D8E95370-8A9C-6E49-8ED7-F461CC4306FF}" srcOrd="1" destOrd="0" presId="urn:microsoft.com/office/officeart/2008/layout/IncreasingCircleProcess"/>
    <dgm:cxn modelId="{BBB6BC29-50E1-944D-BBDD-59B432AD394C}" type="presParOf" srcId="{BA1B5468-D4C2-644D-BBB6-8F25AC9994E1}" destId="{102FDD2D-C652-C449-B9B7-C97A4F9258DF}" srcOrd="2" destOrd="0" presId="urn:microsoft.com/office/officeart/2008/layout/IncreasingCircleProcess"/>
    <dgm:cxn modelId="{EAA1416A-E9A3-FA48-AF28-91F4D7B2813D}" type="presParOf" srcId="{BA1B5468-D4C2-644D-BBB6-8F25AC9994E1}" destId="{838039D8-9DC8-8B46-8B23-829423153272}"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72F64-5673-8B4B-9C79-E0059AD60F60}">
      <dsp:nvSpPr>
        <dsp:cNvPr id="0" name=""/>
        <dsp:cNvSpPr/>
      </dsp:nvSpPr>
      <dsp:spPr>
        <a:xfrm>
          <a:off x="232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EC75D-F028-AF46-B0A9-96B0A478D5F7}">
      <dsp:nvSpPr>
        <dsp:cNvPr id="0" name=""/>
        <dsp:cNvSpPr/>
      </dsp:nvSpPr>
      <dsp:spPr>
        <a:xfrm>
          <a:off x="65218" y="62890"/>
          <a:ext cx="503123" cy="503123"/>
        </a:xfrm>
        <a:prstGeom prst="chord">
          <a:avLst>
            <a:gd name="adj1" fmla="val 1168272"/>
            <a:gd name="adj2" fmla="val 9631728"/>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0E3A3-B447-C14A-B879-6F6AB1B45BA3}">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No</a:t>
          </a:r>
        </a:p>
      </dsp:txBody>
      <dsp:txXfrm>
        <a:off x="762253" y="628904"/>
        <a:ext cx="1860507" cy="2646637"/>
      </dsp:txXfrm>
    </dsp:sp>
    <dsp:sp modelId="{7A920903-7028-AD47-9850-DE1B7D1689E0}">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marL="0" lvl="0" indent="0" algn="l" defTabSz="844550">
            <a:lnSpc>
              <a:spcPct val="90000"/>
            </a:lnSpc>
            <a:spcBef>
              <a:spcPct val="0"/>
            </a:spcBef>
            <a:spcAft>
              <a:spcPct val="35000"/>
            </a:spcAft>
            <a:buNone/>
          </a:pPr>
          <a:r>
            <a:rPr lang="en-US" sz="1900" kern="1200" dirty="0"/>
            <a:t>Full Patient Chart</a:t>
          </a:r>
        </a:p>
      </dsp:txBody>
      <dsp:txXfrm>
        <a:off x="762253" y="0"/>
        <a:ext cx="1860507" cy="628904"/>
      </dsp:txXfrm>
    </dsp:sp>
    <dsp:sp modelId="{FA59961F-CDC6-7B41-B987-2A120AB2AD9F}">
      <dsp:nvSpPr>
        <dsp:cNvPr id="0" name=""/>
        <dsp:cNvSpPr/>
      </dsp:nvSpPr>
      <dsp:spPr>
        <a:xfrm>
          <a:off x="2753783"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3AEAF-F574-DD4A-87D5-9D6DDB4FA62F}">
      <dsp:nvSpPr>
        <dsp:cNvPr id="0" name=""/>
        <dsp:cNvSpPr/>
      </dsp:nvSpPr>
      <dsp:spPr>
        <a:xfrm>
          <a:off x="2816673" y="62890"/>
          <a:ext cx="503123" cy="503123"/>
        </a:xfrm>
        <a:prstGeom prst="chord">
          <a:avLst>
            <a:gd name="adj1" fmla="val 20431728"/>
            <a:gd name="adj2" fmla="val 11968272"/>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F1998-4156-314F-923B-DC86EA603F63}">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a:t>
          </a:r>
        </a:p>
        <a:p>
          <a:pPr marL="0" lvl="0" indent="0" algn="l" defTabSz="844550">
            <a:lnSpc>
              <a:spcPct val="90000"/>
            </a:lnSpc>
            <a:spcBef>
              <a:spcPct val="0"/>
            </a:spcBef>
            <a:spcAft>
              <a:spcPct val="35000"/>
            </a:spcAft>
            <a:buNone/>
          </a:pPr>
          <a:endParaRPr lang="en-US" sz="1900" kern="1200" dirty="0"/>
        </a:p>
      </dsp:txBody>
      <dsp:txXfrm>
        <a:off x="3513708" y="628904"/>
        <a:ext cx="1860507" cy="2646637"/>
      </dsp:txXfrm>
    </dsp:sp>
    <dsp:sp modelId="{ABB12872-D876-204D-AC36-F026C8027654}">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marL="0" lvl="0" indent="0" algn="l" defTabSz="844550">
            <a:lnSpc>
              <a:spcPct val="90000"/>
            </a:lnSpc>
            <a:spcBef>
              <a:spcPct val="0"/>
            </a:spcBef>
            <a:spcAft>
              <a:spcPct val="35000"/>
            </a:spcAft>
            <a:buNone/>
          </a:pPr>
          <a:r>
            <a:rPr lang="en-US" sz="1900" kern="1200" dirty="0"/>
            <a:t>Description of characteristics?</a:t>
          </a:r>
        </a:p>
      </dsp:txBody>
      <dsp:txXfrm>
        <a:off x="3513708" y="0"/>
        <a:ext cx="1860507" cy="628904"/>
      </dsp:txXfrm>
    </dsp:sp>
    <dsp:sp modelId="{4B719C00-B794-AB47-B216-77BB327C25B5}">
      <dsp:nvSpPr>
        <dsp:cNvPr id="0" name=""/>
        <dsp:cNvSpPr/>
      </dsp:nvSpPr>
      <dsp:spPr>
        <a:xfrm>
          <a:off x="550523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E95370-8A9C-6E49-8ED7-F461CC4306FF}">
      <dsp:nvSpPr>
        <dsp:cNvPr id="0" name=""/>
        <dsp:cNvSpPr/>
      </dsp:nvSpPr>
      <dsp:spPr>
        <a:xfrm>
          <a:off x="5568128" y="62890"/>
          <a:ext cx="503123" cy="503123"/>
        </a:xfrm>
        <a:prstGeom prst="chord">
          <a:avLst>
            <a:gd name="adj1" fmla="val 16200000"/>
            <a:gd name="adj2" fmla="val 162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FDD2D-C652-C449-B9B7-C97A4F9258DF}">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Yes(?)</a:t>
          </a:r>
        </a:p>
      </dsp:txBody>
      <dsp:txXfrm>
        <a:off x="6265164" y="628904"/>
        <a:ext cx="1860507" cy="2646637"/>
      </dsp:txXfrm>
    </dsp:sp>
    <dsp:sp modelId="{838039D8-9DC8-8B46-8B23-829423153272}">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marL="0" lvl="0" indent="0" algn="l" defTabSz="844550">
            <a:lnSpc>
              <a:spcPct val="90000"/>
            </a:lnSpc>
            <a:spcBef>
              <a:spcPct val="0"/>
            </a:spcBef>
            <a:spcAft>
              <a:spcPct val="35000"/>
            </a:spcAft>
            <a:buNone/>
          </a:pPr>
          <a:r>
            <a:rPr lang="en-US" sz="1900" kern="1200" dirty="0"/>
            <a:t>Fully Anonymized</a:t>
          </a:r>
        </a:p>
      </dsp:txBody>
      <dsp:txXfrm>
        <a:off x="6265164" y="0"/>
        <a:ext cx="1860507" cy="628904"/>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F394A-F53F-BF41-A75E-C13ADB2C95EC}"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EF287-33D9-0E42-95C7-39177C7AD25C}" type="slidenum">
              <a:rPr lang="en-US" smtClean="0"/>
              <a:t>‹#›</a:t>
            </a:fld>
            <a:endParaRPr lang="en-US"/>
          </a:p>
        </p:txBody>
      </p:sp>
    </p:spTree>
    <p:extLst>
      <p:ext uri="{BB962C8B-B14F-4D97-AF65-F5344CB8AC3E}">
        <p14:creationId xmlns:p14="http://schemas.microsoft.com/office/powerpoint/2010/main" val="37279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latform.openai.com/docs/guides/prompt-engineer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promptingguide.ai/"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readwise-assets.s3.amazonaws.com/media/wisereads/articles/prompting-guide-101/gemini-for-google-workspace-prompting-guide-101.pdf" TargetMode="External"/><Relationship Id="rId4" Type="http://schemas.openxmlformats.org/officeDocument/2006/relationships/hyperlink" Target="https://www.nature.com/articles/s41746-024-01010-1/tables/2"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latform.openai.com/tokeniz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Transformer_(machine_learning_model)" TargetMode="External"/><Relationship Id="rId13" Type="http://schemas.openxmlformats.org/officeDocument/2006/relationships/hyperlink" Target="https://en.wikipedia.org/wiki/Seq2seq" TargetMode="External"/><Relationship Id="rId18" Type="http://schemas.openxmlformats.org/officeDocument/2006/relationships/hyperlink" Target="https://en.wikipedia.org/wiki/All_You_Need_Is_Love" TargetMode="External"/><Relationship Id="rId3" Type="http://schemas.openxmlformats.org/officeDocument/2006/relationships/hyperlink" Target="https://en.wikipedia.org/wiki/Attention_Is_All_You_Need#cite_note-1" TargetMode="External"/><Relationship Id="rId21" Type="http://schemas.openxmlformats.org/officeDocument/2006/relationships/hyperlink" Target="https://en.wikipedia.org/wiki/Attention_Is_All_You_Need#cite_note-bloomberg-7" TargetMode="External"/><Relationship Id="rId7" Type="http://schemas.openxmlformats.org/officeDocument/2006/relationships/hyperlink" Target="https://en.wikipedia.org/wiki/Deep_learning" TargetMode="External"/><Relationship Id="rId12" Type="http://schemas.openxmlformats.org/officeDocument/2006/relationships/hyperlink" Target="https://en.wikipedia.org/wiki/Attention_Is_All_You_Need#cite_note-Financial_Times-4" TargetMode="External"/><Relationship Id="rId17" Type="http://schemas.openxmlformats.org/officeDocument/2006/relationships/hyperlink" Target="https://en.wikipedia.org/wiki/Attention_Is_All_You_Need#cite_note-5" TargetMode="External"/><Relationship Id="rId2" Type="http://schemas.openxmlformats.org/officeDocument/2006/relationships/slide" Target="../slides/slide6.xml"/><Relationship Id="rId16" Type="http://schemas.openxmlformats.org/officeDocument/2006/relationships/hyperlink" Target="https://en.wikipedia.org/wiki/Generative_artificial_intelligence#Modalities" TargetMode="External"/><Relationship Id="rId20" Type="http://schemas.openxmlformats.org/officeDocument/2006/relationships/hyperlink" Target="https://en.wikipedia.org/wiki/Attention_Is_All_You_Need#cite_note-wired-6" TargetMode="External"/><Relationship Id="rId1" Type="http://schemas.openxmlformats.org/officeDocument/2006/relationships/notesMaster" Target="../notesMasters/notesMaster1.xml"/><Relationship Id="rId6" Type="http://schemas.openxmlformats.org/officeDocument/2006/relationships/hyperlink" Target="https://en.wikipedia.org/wiki/Attention_mechanisms" TargetMode="External"/><Relationship Id="rId11" Type="http://schemas.openxmlformats.org/officeDocument/2006/relationships/hyperlink" Target="https://en.wikipedia.org/wiki/Attention_Is_All_You_Need#cite_note-Forbes-3" TargetMode="External"/><Relationship Id="rId5" Type="http://schemas.openxmlformats.org/officeDocument/2006/relationships/hyperlink" Target="https://en.wikipedia.org/wiki/Academic_publishing" TargetMode="External"/><Relationship Id="rId15" Type="http://schemas.openxmlformats.org/officeDocument/2006/relationships/hyperlink" Target="https://en.wikipedia.org/wiki/Question_answering" TargetMode="External"/><Relationship Id="rId10" Type="http://schemas.openxmlformats.org/officeDocument/2006/relationships/hyperlink" Target="https://en.wikipedia.org/wiki/Large_language_model" TargetMode="External"/><Relationship Id="rId19" Type="http://schemas.openxmlformats.org/officeDocument/2006/relationships/hyperlink" Target="https://en.wikipedia.org/wiki/The_Beatles" TargetMode="External"/><Relationship Id="rId4" Type="http://schemas.openxmlformats.org/officeDocument/2006/relationships/hyperlink" Target="https://en.wikipedia.org/wiki/Attention_Is_All_You_Need#cite_note-2" TargetMode="External"/><Relationship Id="rId9" Type="http://schemas.openxmlformats.org/officeDocument/2006/relationships/hyperlink" Target="https://en.wikipedia.org/wiki/Artificial_intelligence" TargetMode="External"/><Relationship Id="rId14" Type="http://schemas.openxmlformats.org/officeDocument/2006/relationships/hyperlink" Target="https://en.wikipedia.org/wiki/Machine_transl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uters.com/technology/nvidia-set-overtake-apple-worlds-second-most-valuable-company-2024-05-3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a:t>
            </a:fld>
            <a:endParaRPr lang="en-US"/>
          </a:p>
        </p:txBody>
      </p:sp>
    </p:spTree>
    <p:extLst>
      <p:ext uri="{BB962C8B-B14F-4D97-AF65-F5344CB8AC3E}">
        <p14:creationId xmlns:p14="http://schemas.microsoft.com/office/powerpoint/2010/main" val="3793420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10</a:t>
            </a:fld>
            <a:endParaRPr lang="en-US"/>
          </a:p>
        </p:txBody>
      </p:sp>
    </p:spTree>
    <p:extLst>
      <p:ext uri="{BB962C8B-B14F-4D97-AF65-F5344CB8AC3E}">
        <p14:creationId xmlns:p14="http://schemas.microsoft.com/office/powerpoint/2010/main" val="306267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C7DEF287-33D9-0E42-95C7-39177C7AD25C}" type="slidenum">
              <a:rPr lang="en-US" smtClean="0"/>
              <a:t>11</a:t>
            </a:fld>
            <a:endParaRPr lang="en-US"/>
          </a:p>
        </p:txBody>
      </p:sp>
    </p:spTree>
    <p:extLst>
      <p:ext uri="{BB962C8B-B14F-4D97-AF65-F5344CB8AC3E}">
        <p14:creationId xmlns:p14="http://schemas.microsoft.com/office/powerpoint/2010/main" val="160438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14</a:t>
            </a:fld>
            <a:endParaRPr lang="en-US"/>
          </a:p>
        </p:txBody>
      </p:sp>
    </p:spTree>
    <p:extLst>
      <p:ext uri="{BB962C8B-B14F-4D97-AF65-F5344CB8AC3E}">
        <p14:creationId xmlns:p14="http://schemas.microsoft.com/office/powerpoint/2010/main" val="30599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ai.nejm.org</a:t>
            </a:r>
            <a:r>
              <a:rPr lang="en-US" dirty="0"/>
              <a:t>/</a:t>
            </a:r>
            <a:r>
              <a:rPr lang="en-US" dirty="0" err="1"/>
              <a:t>doi</a:t>
            </a:r>
            <a:r>
              <a:rPr lang="en-US" dirty="0"/>
              <a:t>/full/10.1056/AIdbp2300192#f1</a:t>
            </a:r>
          </a:p>
        </p:txBody>
      </p:sp>
      <p:sp>
        <p:nvSpPr>
          <p:cNvPr id="4" name="Slide Number Placeholder 3"/>
          <p:cNvSpPr>
            <a:spLocks noGrp="1"/>
          </p:cNvSpPr>
          <p:nvPr>
            <p:ph type="sldNum" sz="quarter" idx="5"/>
          </p:nvPr>
        </p:nvSpPr>
        <p:spPr/>
        <p:txBody>
          <a:bodyPr/>
          <a:lstStyle/>
          <a:p>
            <a:fld id="{C7DEF287-33D9-0E42-95C7-39177C7AD25C}" type="slidenum">
              <a:rPr lang="en-US" smtClean="0"/>
              <a:t>15</a:t>
            </a:fld>
            <a:endParaRPr lang="en-US"/>
          </a:p>
        </p:txBody>
      </p:sp>
    </p:spTree>
    <p:extLst>
      <p:ext uri="{BB962C8B-B14F-4D97-AF65-F5344CB8AC3E}">
        <p14:creationId xmlns:p14="http://schemas.microsoft.com/office/powerpoint/2010/main" val="2781631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Times"/>
              </a:rPr>
              <a:t>https://</a:t>
            </a:r>
            <a:r>
              <a:rPr lang="en-US" b="0" i="0" dirty="0" err="1">
                <a:solidFill>
                  <a:srgbClr val="FFFFFF"/>
                </a:solidFill>
                <a:effectLst/>
                <a:latin typeface="Times"/>
              </a:rPr>
              <a:t>x.com</a:t>
            </a:r>
            <a:r>
              <a:rPr lang="en-US" b="0" i="0" dirty="0">
                <a:solidFill>
                  <a:srgbClr val="FFFFFF"/>
                </a:solidFill>
                <a:effectLst/>
                <a:latin typeface="Times"/>
              </a:rPr>
              <a:t>/NEJM_AI/status/1854906741475230111</a:t>
            </a:r>
          </a:p>
          <a:p>
            <a:endParaRPr lang="en-US" b="0" i="0" dirty="0">
              <a:solidFill>
                <a:srgbClr val="FFFFFF"/>
              </a:solidFill>
              <a:effectLst/>
              <a:latin typeface="Times"/>
            </a:endParaRPr>
          </a:p>
          <a:p>
            <a:r>
              <a:rPr lang="en-US" b="0" i="0" dirty="0">
                <a:solidFill>
                  <a:srgbClr val="FFFFFF"/>
                </a:solidFill>
                <a:effectLst/>
                <a:latin typeface="Times"/>
              </a:rPr>
              <a:t>[ ] Utah </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17</a:t>
            </a:fld>
            <a:endParaRPr lang="en-US"/>
          </a:p>
        </p:txBody>
      </p:sp>
    </p:spTree>
    <p:extLst>
      <p:ext uri="{BB962C8B-B14F-4D97-AF65-F5344CB8AC3E}">
        <p14:creationId xmlns:p14="http://schemas.microsoft.com/office/powerpoint/2010/main" val="2571772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18</a:t>
            </a:fld>
            <a:endParaRPr lang="en-US"/>
          </a:p>
        </p:txBody>
      </p:sp>
    </p:spTree>
    <p:extLst>
      <p:ext uri="{BB962C8B-B14F-4D97-AF65-F5344CB8AC3E}">
        <p14:creationId xmlns:p14="http://schemas.microsoft.com/office/powerpoint/2010/main" val="3732672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19</a:t>
            </a:fld>
            <a:endParaRPr lang="en-US"/>
          </a:p>
        </p:txBody>
      </p:sp>
    </p:spTree>
    <p:extLst>
      <p:ext uri="{BB962C8B-B14F-4D97-AF65-F5344CB8AC3E}">
        <p14:creationId xmlns:p14="http://schemas.microsoft.com/office/powerpoint/2010/main" val="1414107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20</a:t>
            </a:fld>
            <a:endParaRPr lang="en-US"/>
          </a:p>
        </p:txBody>
      </p:sp>
    </p:spTree>
    <p:extLst>
      <p:ext uri="{BB962C8B-B14F-4D97-AF65-F5344CB8AC3E}">
        <p14:creationId xmlns:p14="http://schemas.microsoft.com/office/powerpoint/2010/main" val="125018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21</a:t>
            </a:fld>
            <a:endParaRPr lang="en-US"/>
          </a:p>
        </p:txBody>
      </p:sp>
    </p:spTree>
    <p:extLst>
      <p:ext uri="{BB962C8B-B14F-4D97-AF65-F5344CB8AC3E}">
        <p14:creationId xmlns:p14="http://schemas.microsoft.com/office/powerpoint/2010/main" val="146108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22</a:t>
            </a:fld>
            <a:endParaRPr lang="en-US"/>
          </a:p>
        </p:txBody>
      </p:sp>
    </p:spTree>
    <p:extLst>
      <p:ext uri="{BB962C8B-B14F-4D97-AF65-F5344CB8AC3E}">
        <p14:creationId xmlns:p14="http://schemas.microsoft.com/office/powerpoint/2010/main" val="357343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magic, but it is pretty damn cool.</a:t>
            </a:r>
          </a:p>
        </p:txBody>
      </p:sp>
      <p:sp>
        <p:nvSpPr>
          <p:cNvPr id="4" name="Slide Number Placeholder 3"/>
          <p:cNvSpPr>
            <a:spLocks noGrp="1"/>
          </p:cNvSpPr>
          <p:nvPr>
            <p:ph type="sldNum" sz="quarter" idx="5"/>
          </p:nvPr>
        </p:nvSpPr>
        <p:spPr/>
        <p:txBody>
          <a:bodyPr/>
          <a:lstStyle/>
          <a:p>
            <a:fld id="{C7DEF287-33D9-0E42-95C7-39177C7AD25C}" type="slidenum">
              <a:rPr lang="en-US" smtClean="0"/>
              <a:t>2</a:t>
            </a:fld>
            <a:endParaRPr lang="en-US"/>
          </a:p>
        </p:txBody>
      </p:sp>
    </p:spTree>
    <p:extLst>
      <p:ext uri="{BB962C8B-B14F-4D97-AF65-F5344CB8AC3E}">
        <p14:creationId xmlns:p14="http://schemas.microsoft.com/office/powerpoint/2010/main" val="4058826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Beware: Policies</a:t>
            </a:r>
          </a:p>
          <a:p>
            <a:endParaRPr lang="en-US" dirty="0"/>
          </a:p>
          <a:p>
            <a:r>
              <a:rPr lang="en-US" dirty="0"/>
              <a:t>NIH</a:t>
            </a:r>
          </a:p>
          <a:p>
            <a:endParaRPr lang="en-US" dirty="0"/>
          </a:p>
          <a:p>
            <a:r>
              <a:rPr lang="en-US" dirty="0"/>
              <a:t>Journals</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b="1" dirty="0">
                <a:effectLst/>
                <a:latin typeface="Helvetica Neue" panose="02000503000000020004" pitchFamily="2" charset="0"/>
              </a:rPr>
              <a:t>Can you help me rewrite the paragraph and finish it by giving me 10 options for the entire paragraph in four professional styles? Make the styles and approaches different from each other, making them extremely well written.”</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effectLst/>
                <a:latin typeface="Helvetica Neue" panose="02000503000000020004" pitchFamily="2" charset="0"/>
              </a:rPr>
              <a:t>You are Ozymandias. You are going to help Ethan </a:t>
            </a:r>
            <a:r>
              <a:rPr lang="en-US" b="1" dirty="0" err="1">
                <a:effectLst/>
                <a:latin typeface="Helvetica Neue" panose="02000503000000020004" pitchFamily="2" charset="0"/>
              </a:rPr>
              <a:t>Mollick</a:t>
            </a:r>
            <a:r>
              <a:rPr lang="en-US" b="1" dirty="0">
                <a:effectLst/>
                <a:latin typeface="Helvetica Neue" panose="02000503000000020004" pitchFamily="2" charset="0"/>
              </a:rPr>
              <a:t> write a book chapter on using AI at work. Your job is to offer critical feedback to help improve the book. You speak in a pompous, self-important voice but are very helpful and focused on simplifying things. Here is the chapter so far. Introduce yourself.</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effectLst/>
                <a:latin typeface="Helvetica Neue" panose="02000503000000020004" pitchFamily="2" charset="0"/>
              </a:rPr>
              <a:t>[ ] make a writing feedback and writing simplification GPT</a:t>
            </a:r>
            <a:endParaRPr lang="en-US" dirty="0">
              <a:effectLst/>
              <a:latin typeface="Helvetica Neue" panose="02000503000000020004" pitchFamily="2" charset="0"/>
            </a:endParaRPr>
          </a:p>
          <a:p>
            <a:r>
              <a:rPr lang="en-US" dirty="0">
                <a:effectLst/>
                <a:latin typeface="Helvetica Neue" panose="02000503000000020004" pitchFamily="2" charset="0"/>
              </a:rPr>
              <a:t>***pdf’s of the elements of style? or similar?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what can GPTs do well?. Here’s a list, which we will refine in more detail</a:t>
            </a:r>
            <a:endParaRPr lang="en-US" dirty="0">
              <a:effectLst/>
              <a:latin typeface="Helvetica Neue" panose="02000503000000020004" pitchFamily="2" charset="0"/>
            </a:endParaRPr>
          </a:p>
          <a:p>
            <a:r>
              <a:rPr lang="en-US" i="1" dirty="0">
                <a:effectLst/>
                <a:latin typeface="Helvetica Neue" panose="02000503000000020004" pitchFamily="2" charset="0"/>
              </a:rPr>
              <a:t>below:</a:t>
            </a:r>
            <a:endParaRPr lang="en-US" dirty="0">
              <a:effectLst/>
              <a:latin typeface="Helvetica Neue" panose="02000503000000020004" pitchFamily="2" charset="0"/>
            </a:endParaRPr>
          </a:p>
          <a:p>
            <a:r>
              <a:rPr lang="en-US" i="1" dirty="0">
                <a:effectLst/>
                <a:latin typeface="Helvetica Neue" panose="02000503000000020004" pitchFamily="2" charset="0"/>
              </a:rPr>
              <a:t>● Read, transform and manipulate text</a:t>
            </a:r>
            <a:endParaRPr lang="en-US" dirty="0">
              <a:effectLst/>
              <a:latin typeface="Helvetica Neue" panose="02000503000000020004" pitchFamily="2" charset="0"/>
            </a:endParaRPr>
          </a:p>
          <a:p>
            <a:r>
              <a:rPr lang="en-US" i="1" dirty="0">
                <a:effectLst/>
                <a:latin typeface="Helvetica Neue" panose="02000503000000020004" pitchFamily="2" charset="0"/>
              </a:rPr>
              <a:t>● Improve writing</a:t>
            </a:r>
            <a:endParaRPr lang="en-US" dirty="0">
              <a:effectLst/>
              <a:latin typeface="Helvetica Neue" panose="02000503000000020004" pitchFamily="2" charset="0"/>
            </a:endParaRPr>
          </a:p>
          <a:p>
            <a:r>
              <a:rPr lang="en-US" i="1" dirty="0">
                <a:effectLst/>
                <a:latin typeface="Helvetica Neue" panose="02000503000000020004" pitchFamily="2" charset="0"/>
              </a:rPr>
              <a:t>● Improve coding</a:t>
            </a:r>
            <a:endParaRPr lang="en-US" dirty="0">
              <a:effectLst/>
              <a:latin typeface="Helvetica Neue" panose="02000503000000020004" pitchFamily="2" charset="0"/>
            </a:endParaRPr>
          </a:p>
          <a:p>
            <a:r>
              <a:rPr lang="en-US" i="1" dirty="0">
                <a:effectLst/>
                <a:latin typeface="Helvetica Neue" panose="02000503000000020004" pitchFamily="2" charset="0"/>
              </a:rPr>
              <a:t>● Summarize ideas</a:t>
            </a:r>
            <a:endParaRPr lang="en-US" dirty="0">
              <a:effectLst/>
              <a:latin typeface="Helvetica Neue" panose="02000503000000020004" pitchFamily="2" charset="0"/>
            </a:endParaRPr>
          </a:p>
          <a:p>
            <a:r>
              <a:rPr lang="en-US" i="1" dirty="0">
                <a:effectLst/>
                <a:latin typeface="Helvetica Neue" panose="02000503000000020004" pitchFamily="2" charset="0"/>
              </a:rPr>
              <a:t>● Answer analytical questions with short causal chains</a:t>
            </a:r>
            <a:endParaRPr lang="en-US" dirty="0">
              <a:effectLst/>
              <a:latin typeface="Helvetica Neue" panose="02000503000000020004" pitchFamily="2" charset="0"/>
            </a:endParaRPr>
          </a:p>
          <a:p>
            <a:r>
              <a:rPr lang="en-US" i="1" dirty="0">
                <a:effectLst/>
                <a:latin typeface="Helvetica Neue" panose="02000503000000020004" pitchFamily="2" charset="0"/>
              </a:rPr>
              <a:t>● Solve simple models</a:t>
            </a:r>
            <a:endParaRPr lang="en-US" dirty="0">
              <a:effectLst/>
              <a:latin typeface="Helvetica Neue" panose="02000503000000020004" pitchFamily="2" charset="0"/>
            </a:endParaRPr>
          </a:p>
          <a:p>
            <a:r>
              <a:rPr lang="en-US" i="1" dirty="0">
                <a:effectLst/>
                <a:latin typeface="Helvetica Neue" panose="02000503000000020004" pitchFamily="2" charset="0"/>
              </a:rPr>
              <a:t>● Write exams</a:t>
            </a:r>
            <a:endParaRPr lang="en-US" dirty="0">
              <a:effectLst/>
              <a:latin typeface="Helvetica Neue" panose="02000503000000020004" pitchFamily="2" charset="0"/>
            </a:endParaRPr>
          </a:p>
          <a:p>
            <a:r>
              <a:rPr lang="en-US" i="1" dirty="0">
                <a:effectLst/>
                <a:latin typeface="Helvetica Neue" panose="02000503000000020004" pitchFamily="2" charset="0"/>
              </a:rPr>
              <a:t>● Generate hypotheses and ideas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23</a:t>
            </a:fld>
            <a:endParaRPr lang="en-US"/>
          </a:p>
        </p:txBody>
      </p:sp>
    </p:spTree>
    <p:extLst>
      <p:ext uri="{BB962C8B-B14F-4D97-AF65-F5344CB8AC3E}">
        <p14:creationId xmlns:p14="http://schemas.microsoft.com/office/powerpoint/2010/main" val="109891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arxiv.org</a:t>
            </a:r>
            <a:r>
              <a:rPr lang="en-US" dirty="0"/>
              <a:t>/abs/2405.07940</a:t>
            </a:r>
          </a:p>
        </p:txBody>
      </p:sp>
      <p:sp>
        <p:nvSpPr>
          <p:cNvPr id="4" name="Slide Number Placeholder 3"/>
          <p:cNvSpPr>
            <a:spLocks noGrp="1"/>
          </p:cNvSpPr>
          <p:nvPr>
            <p:ph type="sldNum" sz="quarter" idx="5"/>
          </p:nvPr>
        </p:nvSpPr>
        <p:spPr/>
        <p:txBody>
          <a:bodyPr/>
          <a:lstStyle/>
          <a:p>
            <a:fld id="{C7DEF287-33D9-0E42-95C7-39177C7AD25C}" type="slidenum">
              <a:rPr lang="en-US" smtClean="0"/>
              <a:t>24</a:t>
            </a:fld>
            <a:endParaRPr lang="en-US"/>
          </a:p>
        </p:txBody>
      </p:sp>
    </p:spTree>
    <p:extLst>
      <p:ext uri="{BB962C8B-B14F-4D97-AF65-F5344CB8AC3E}">
        <p14:creationId xmlns:p14="http://schemas.microsoft.com/office/powerpoint/2010/main" val="591464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/articles/PMC10714249/</a:t>
            </a:r>
          </a:p>
        </p:txBody>
      </p:sp>
      <p:sp>
        <p:nvSpPr>
          <p:cNvPr id="4" name="Slide Number Placeholder 3"/>
          <p:cNvSpPr>
            <a:spLocks noGrp="1"/>
          </p:cNvSpPr>
          <p:nvPr>
            <p:ph type="sldNum" sz="quarter" idx="5"/>
          </p:nvPr>
        </p:nvSpPr>
        <p:spPr/>
        <p:txBody>
          <a:bodyPr/>
          <a:lstStyle/>
          <a:p>
            <a:fld id="{C7DEF287-33D9-0E42-95C7-39177C7AD25C}" type="slidenum">
              <a:rPr lang="en-US" smtClean="0"/>
              <a:t>25</a:t>
            </a:fld>
            <a:endParaRPr lang="en-US"/>
          </a:p>
        </p:txBody>
      </p:sp>
    </p:spTree>
    <p:extLst>
      <p:ext uri="{BB962C8B-B14F-4D97-AF65-F5344CB8AC3E}">
        <p14:creationId xmlns:p14="http://schemas.microsoft.com/office/powerpoint/2010/main" val="2576414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26</a:t>
            </a:fld>
            <a:endParaRPr lang="en-US"/>
          </a:p>
        </p:txBody>
      </p:sp>
    </p:spTree>
    <p:extLst>
      <p:ext uri="{BB962C8B-B14F-4D97-AF65-F5344CB8AC3E}">
        <p14:creationId xmlns:p14="http://schemas.microsoft.com/office/powerpoint/2010/main" val="3578208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Both groups were instructed to access any conventional resources they normally use for clinical care, but the control group was explicitly instructed not to use LLMs.</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27</a:t>
            </a:fld>
            <a:endParaRPr lang="en-US"/>
          </a:p>
        </p:txBody>
      </p:sp>
    </p:spTree>
    <p:extLst>
      <p:ext uri="{BB962C8B-B14F-4D97-AF65-F5344CB8AC3E}">
        <p14:creationId xmlns:p14="http://schemas.microsoft.com/office/powerpoint/2010/main" val="2172744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tool</a:t>
            </a:r>
          </a:p>
          <a:p>
            <a:r>
              <a:rPr lang="en-US" dirty="0"/>
              <a:t>Not going to be replacing us any time soon.  </a:t>
            </a:r>
          </a:p>
        </p:txBody>
      </p:sp>
      <p:sp>
        <p:nvSpPr>
          <p:cNvPr id="4" name="Slide Number Placeholder 3"/>
          <p:cNvSpPr>
            <a:spLocks noGrp="1"/>
          </p:cNvSpPr>
          <p:nvPr>
            <p:ph type="sldNum" sz="quarter" idx="5"/>
          </p:nvPr>
        </p:nvSpPr>
        <p:spPr/>
        <p:txBody>
          <a:bodyPr/>
          <a:lstStyle/>
          <a:p>
            <a:fld id="{C7DEF287-33D9-0E42-95C7-39177C7AD25C}" type="slidenum">
              <a:rPr lang="en-US" smtClean="0"/>
              <a:t>29</a:t>
            </a:fld>
            <a:endParaRPr lang="en-US"/>
          </a:p>
        </p:txBody>
      </p:sp>
    </p:spTree>
    <p:extLst>
      <p:ext uri="{BB962C8B-B14F-4D97-AF65-F5344CB8AC3E}">
        <p14:creationId xmlns:p14="http://schemas.microsoft.com/office/powerpoint/2010/main" val="2292713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30</a:t>
            </a:fld>
            <a:endParaRPr lang="en-US"/>
          </a:p>
        </p:txBody>
      </p:sp>
    </p:spTree>
    <p:extLst>
      <p:ext uri="{BB962C8B-B14F-4D97-AF65-F5344CB8AC3E}">
        <p14:creationId xmlns:p14="http://schemas.microsoft.com/office/powerpoint/2010/main" val="1406596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justine.lol</a:t>
            </a:r>
            <a:r>
              <a:rPr lang="en-US" dirty="0"/>
              <a:t>/</a:t>
            </a:r>
            <a:r>
              <a:rPr lang="en-US" dirty="0" err="1"/>
              <a:t>matmul</a:t>
            </a:r>
            <a:r>
              <a:rPr lang="en-US" dirty="0"/>
              <a:t>/</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31</a:t>
            </a:fld>
            <a:endParaRPr lang="en-US"/>
          </a:p>
        </p:txBody>
      </p:sp>
    </p:spTree>
    <p:extLst>
      <p:ext uri="{BB962C8B-B14F-4D97-AF65-F5344CB8AC3E}">
        <p14:creationId xmlns:p14="http://schemas.microsoft.com/office/powerpoint/2010/main" val="2674092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32</a:t>
            </a:fld>
            <a:endParaRPr lang="en-US"/>
          </a:p>
        </p:txBody>
      </p:sp>
    </p:spTree>
    <p:extLst>
      <p:ext uri="{BB962C8B-B14F-4D97-AF65-F5344CB8AC3E}">
        <p14:creationId xmlns:p14="http://schemas.microsoft.com/office/powerpoint/2010/main" val="2823180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—&gt; set up a hugging face model.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Transformers (Encoder-Decoder)-&gt; Encoder(BERT) &amp; Decoder (Large Language Models)</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33</a:t>
            </a:fld>
            <a:endParaRPr lang="en-US"/>
          </a:p>
        </p:txBody>
      </p:sp>
    </p:spTree>
    <p:extLst>
      <p:ext uri="{BB962C8B-B14F-4D97-AF65-F5344CB8AC3E}">
        <p14:creationId xmlns:p14="http://schemas.microsoft.com/office/powerpoint/2010/main" val="345809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Supervised learning = predict answers which are labeled . </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a:t>
            </a:fld>
            <a:endParaRPr lang="en-US"/>
          </a:p>
        </p:txBody>
      </p:sp>
    </p:spTree>
    <p:extLst>
      <p:ext uri="{BB962C8B-B14F-4D97-AF65-F5344CB8AC3E}">
        <p14:creationId xmlns:p14="http://schemas.microsoft.com/office/powerpoint/2010/main" val="4177795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]add to presentation. </a:t>
            </a:r>
          </a:p>
          <a:p>
            <a:r>
              <a:rPr lang="en-US" dirty="0">
                <a:effectLst/>
                <a:latin typeface="Helvetica Neue" panose="02000503000000020004" pitchFamily="2" charset="0"/>
              </a:rPr>
              <a:t>How Weird is prompting? https://</a:t>
            </a:r>
            <a:r>
              <a:rPr lang="en-US" dirty="0" err="1">
                <a:effectLst/>
                <a:latin typeface="Helvetica Neue" panose="02000503000000020004" pitchFamily="2" charset="0"/>
              </a:rPr>
              <a:t>www.oneusefulthing.org</a:t>
            </a:r>
            <a:r>
              <a:rPr lang="en-US" dirty="0">
                <a:effectLst/>
                <a:latin typeface="Helvetica Neue" panose="02000503000000020004" pitchFamily="2" charset="0"/>
              </a:rPr>
              <a:t>/p/captains-log-the-irreducible-weirdness</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hlinkClick r:id="rId3"/>
              </a:rPr>
              <a:t>https://platform.openai.com/docs/guides/prompt-engineering</a:t>
            </a:r>
            <a:endParaRPr lang="en-US" dirty="0">
              <a:effectLst/>
              <a:latin typeface="Helvetica Neue" panose="02000503000000020004" pitchFamily="2" charset="0"/>
            </a:endParaRPr>
          </a:p>
          <a:p>
            <a:endParaRPr lang="en-US" dirty="0"/>
          </a:p>
          <a:p>
            <a:endParaRPr lang="en-US" dirty="0"/>
          </a:p>
          <a:p>
            <a:r>
              <a:rPr lang="en-US" dirty="0"/>
              <a:t>Use “chain of thought” prompting.10 Just as you can improve your own performance by breaking </a:t>
            </a:r>
            <a:r>
              <a:rPr lang="en-US" dirty="0" err="1"/>
              <a:t>upcomplex</a:t>
            </a:r>
            <a:r>
              <a:rPr lang="en-US" dirty="0"/>
              <a:t> tasks into manageable components, LLMs often perform better when you walk them through </a:t>
            </a:r>
            <a:r>
              <a:rPr lang="en-US" dirty="0" err="1"/>
              <a:t>aseries</a:t>
            </a:r>
            <a:r>
              <a:rPr lang="en-US" dirty="0"/>
              <a:t> of logically related questions.</a:t>
            </a:r>
          </a:p>
          <a:p>
            <a:endParaRPr lang="en-US" dirty="0"/>
          </a:p>
          <a:p>
            <a:pPr algn="l"/>
            <a:r>
              <a:rPr lang="en-US" b="0" i="1" dirty="0">
                <a:solidFill>
                  <a:srgbClr val="333333"/>
                </a:solidFill>
                <a:effectLst/>
                <a:highlight>
                  <a:srgbClr val="FFFFFF"/>
                </a:highlight>
                <a:latin typeface="Montserrat" pitchFamily="2" charset="77"/>
              </a:rPr>
              <a:t>Zero-shot prompting:</a:t>
            </a:r>
            <a:r>
              <a:rPr lang="en-US" b="0" i="0" dirty="0">
                <a:solidFill>
                  <a:srgbClr val="333333"/>
                </a:solidFill>
                <a:effectLst/>
                <a:highlight>
                  <a:srgbClr val="FFFFFF"/>
                </a:highlight>
                <a:latin typeface="Montserrat" pitchFamily="2" charset="77"/>
              </a:rPr>
              <a:t> A technique in which language prompts are used to get a model to perform specific tasks without having seen explicit examples of those tasks.</a:t>
            </a:r>
          </a:p>
          <a:p>
            <a:pPr algn="l"/>
            <a:r>
              <a:rPr lang="en-US" b="0" i="1" dirty="0">
                <a:solidFill>
                  <a:srgbClr val="333333"/>
                </a:solidFill>
                <a:effectLst/>
                <a:highlight>
                  <a:srgbClr val="FFFFFF"/>
                </a:highlight>
                <a:latin typeface="Montserrat" pitchFamily="2" charset="77"/>
              </a:rPr>
              <a:t>Few-shot prompting:</a:t>
            </a:r>
            <a:r>
              <a:rPr lang="en-US" b="0" i="0" dirty="0">
                <a:solidFill>
                  <a:srgbClr val="333333"/>
                </a:solidFill>
                <a:effectLst/>
                <a:highlight>
                  <a:srgbClr val="FFFFFF"/>
                </a:highlight>
                <a:latin typeface="Montserrat" pitchFamily="2" charset="77"/>
              </a:rPr>
              <a:t> A technique in which the model is provided with some examples of the task, hence the name “few.”</a:t>
            </a:r>
          </a:p>
          <a:p>
            <a:pPr algn="l"/>
            <a:r>
              <a:rPr lang="en-US" b="0" i="1" dirty="0">
                <a:solidFill>
                  <a:srgbClr val="333333"/>
                </a:solidFill>
                <a:effectLst/>
                <a:highlight>
                  <a:srgbClr val="FFFFFF"/>
                </a:highlight>
                <a:latin typeface="Montserrat" pitchFamily="2" charset="77"/>
              </a:rPr>
              <a:t>Chain-of-thought prompting:</a:t>
            </a:r>
            <a:r>
              <a:rPr lang="en-US" b="0" i="0" dirty="0">
                <a:solidFill>
                  <a:srgbClr val="333333"/>
                </a:solidFill>
                <a:effectLst/>
                <a:highlight>
                  <a:srgbClr val="FFFFFF"/>
                </a:highlight>
                <a:latin typeface="Montserrat" pitchFamily="2" charset="77"/>
              </a:rPr>
              <a:t> A technique in which a sequential series of intermediate logical steps toward arriving at the problem is provided to the language model. This has been shown to be useful in numerical problems. An example would be, “Let us think step-by-step like a physician/cardiologist/rheumatologist.”</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34</a:t>
            </a:fld>
            <a:endParaRPr lang="en-US"/>
          </a:p>
        </p:txBody>
      </p:sp>
    </p:spTree>
    <p:extLst>
      <p:ext uri="{BB962C8B-B14F-4D97-AF65-F5344CB8AC3E}">
        <p14:creationId xmlns:p14="http://schemas.microsoft.com/office/powerpoint/2010/main" val="63111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r>
              <a:rPr lang="en-US" dirty="0">
                <a:effectLst/>
                <a:latin typeface="Helvetica Neue" panose="02000503000000020004" pitchFamily="2" charset="0"/>
              </a:rPr>
              <a:t>Stop writing your prompts from scratch. https://</a:t>
            </a:r>
            <a:r>
              <a:rPr lang="en-US" dirty="0" err="1">
                <a:effectLst/>
                <a:latin typeface="Helvetica Neue" panose="02000503000000020004" pitchFamily="2" charset="0"/>
              </a:rPr>
              <a:t>hbsp.harvard.edu</a:t>
            </a:r>
            <a:r>
              <a:rPr lang="en-US" dirty="0">
                <a:effectLst/>
                <a:latin typeface="Helvetica Neue" panose="02000503000000020004" pitchFamily="2" charset="0"/>
              </a:rPr>
              <a:t>/inspiring-minds/an-ai-prompting-template-for-teaching-tasks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Prompting intro:  (</a:t>
            </a:r>
            <a:r>
              <a:rPr lang="en-US" dirty="0">
                <a:effectLst/>
                <a:latin typeface="Helvetica Neue" panose="02000503000000020004" pitchFamily="2" charset="0"/>
                <a:hlinkClick r:id="rId3"/>
              </a:rPr>
              <a:t>https://www.promptingguide.ai/</a:t>
            </a:r>
            <a:r>
              <a:rPr lang="en-US" dirty="0">
                <a:effectLst/>
                <a:latin typeface="Helvetica Neue" panose="02000503000000020004" pitchFamily="2" charset="0"/>
              </a:rPr>
              <a:t>)</a:t>
            </a:r>
          </a:p>
          <a:p>
            <a:pPr>
              <a:buFont typeface="Arial" panose="020B0604020202020204" pitchFamily="34" charset="0"/>
              <a:buChar char="•"/>
            </a:pPr>
            <a:r>
              <a:rPr lang="en-US" dirty="0">
                <a:effectLst/>
                <a:latin typeface="Helvetica Neue" panose="02000503000000020004" pitchFamily="2" charset="0"/>
              </a:rPr>
              <a:t>why does it matter? </a:t>
            </a:r>
          </a:p>
          <a:p>
            <a:pPr>
              <a:buFont typeface="Arial" panose="020B0604020202020204" pitchFamily="34" charset="0"/>
              <a:buChar char="•"/>
            </a:pPr>
            <a:r>
              <a:rPr lang="en-US" dirty="0">
                <a:effectLst/>
                <a:latin typeface="Helvetica Neue" panose="02000503000000020004" pitchFamily="2" charset="0"/>
              </a:rPr>
              <a:t>Temperature / stochastic </a:t>
            </a:r>
          </a:p>
          <a:p>
            <a:pPr>
              <a:buFont typeface="Arial" panose="020B0604020202020204" pitchFamily="34" charset="0"/>
              <a:buChar char="•"/>
            </a:pPr>
            <a:r>
              <a:rPr lang="en-US" dirty="0">
                <a:effectLst/>
                <a:latin typeface="Helvetica Neue" panose="02000503000000020004" pitchFamily="2" charset="0"/>
              </a:rPr>
              <a:t>What are some of the main resources?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Examples: prompting - </a:t>
            </a:r>
          </a:p>
          <a:p>
            <a:r>
              <a:rPr lang="en-US" dirty="0">
                <a:effectLst/>
                <a:latin typeface="Helvetica Neue" panose="02000503000000020004" pitchFamily="2" charset="0"/>
                <a:hlinkClick r:id="rId4"/>
              </a:rPr>
              <a:t>https://www.nature.com/articles/s41746-024-01010-1/tables/2</a:t>
            </a:r>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Easy approaches: </a:t>
            </a:r>
          </a:p>
          <a:p>
            <a:r>
              <a:rPr lang="en-US" dirty="0">
                <a:effectLst/>
                <a:latin typeface="Helvetica Neue" panose="02000503000000020004" pitchFamily="2" charset="0"/>
              </a:rPr>
              <a:t>“IMO you only need to know three prompt engineering techniques, and they fit in half a tweet.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 Show the model examples</a:t>
            </a:r>
          </a:p>
          <a:p>
            <a:r>
              <a:rPr lang="en-US" dirty="0">
                <a:effectLst/>
                <a:latin typeface="Helvetica Neue" panose="02000503000000020004" pitchFamily="2" charset="0"/>
              </a:rPr>
              <a:t>2. Let it think before answering</a:t>
            </a:r>
          </a:p>
          <a:p>
            <a:r>
              <a:rPr lang="en-US" dirty="0">
                <a:effectLst/>
                <a:latin typeface="Helvetica Neue" panose="02000503000000020004" pitchFamily="2" charset="0"/>
              </a:rPr>
              <a:t>3. Break down big tasks into small ones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Beyond that, it's all about fast iteration loops and obsessing over every word.”</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Act like a </a:t>
            </a:r>
            <a:r>
              <a:rPr lang="en-US" b="1" dirty="0">
                <a:effectLst/>
                <a:latin typeface="Helvetica Neue" panose="02000503000000020004" pitchFamily="2" charset="0"/>
              </a:rPr>
              <a:t>[Specify a role]</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effectLst/>
                <a:latin typeface="Helvetica Neue" panose="02000503000000020004" pitchFamily="2" charset="0"/>
              </a:rPr>
              <a:t>[What do you need?]</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effectLst/>
                <a:latin typeface="Helvetica Neue" panose="02000503000000020004" pitchFamily="2" charset="0"/>
              </a:rPr>
              <a:t>[Enter a task]</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[Enter details]</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[Enter exclusion]</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[Select a format]</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How can they be used In clinical Medicine?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 ] prompt guide </a:t>
            </a:r>
            <a:r>
              <a:rPr lang="en-US" dirty="0">
                <a:effectLst/>
                <a:latin typeface="Helvetica Neue" panose="02000503000000020004" pitchFamily="2" charset="0"/>
                <a:hlinkClick r:id="rId5"/>
              </a:rPr>
              <a:t>https://readwise-assets.s3.amazonaws.com/media/wisereads/articles/prompting-guide-101/gemini-for-google-workspace-prompting-guide-101.pdf</a:t>
            </a:r>
            <a:endParaRPr lang="en-US" dirty="0">
              <a:effectLst/>
              <a:latin typeface="Helvetica Neue" panose="02000503000000020004" pitchFamily="2" charset="0"/>
            </a:endParaRPr>
          </a:p>
          <a:p>
            <a:endParaRPr lang="en-US" dirty="0"/>
          </a:p>
          <a:p>
            <a:r>
              <a:rPr lang="en-US" dirty="0"/>
              <a:t>https://</a:t>
            </a:r>
            <a:r>
              <a:rPr lang="en-US" dirty="0" err="1"/>
              <a:t>docs.anthropic.com</a:t>
            </a:r>
            <a:r>
              <a:rPr lang="en-US" dirty="0"/>
              <a:t>/</a:t>
            </a:r>
            <a:r>
              <a:rPr lang="en-US" dirty="0" err="1"/>
              <a:t>en</a:t>
            </a:r>
            <a:r>
              <a:rPr lang="en-US" dirty="0"/>
              <a:t>/docs/intro-to-</a:t>
            </a:r>
            <a:r>
              <a:rPr lang="en-US" dirty="0" err="1"/>
              <a:t>claude</a:t>
            </a:r>
            <a:endParaRPr lang="en-US" dirty="0"/>
          </a:p>
          <a:p>
            <a:endParaRPr lang="en-US" dirty="0"/>
          </a:p>
          <a:p>
            <a:endParaRPr lang="en-US" dirty="0"/>
          </a:p>
          <a:p>
            <a:endParaRPr lang="en-US" dirty="0">
              <a:effectLst/>
              <a:latin typeface="Helvetica Neue" panose="02000503000000020004" pitchFamily="2" charset="0"/>
            </a:endParaRPr>
          </a:p>
          <a:p>
            <a:r>
              <a:rPr lang="en-US" i="1" dirty="0">
                <a:effectLst/>
                <a:latin typeface="Helvetica Neue" panose="02000503000000020004" pitchFamily="2" charset="0"/>
              </a:rPr>
              <a:t>When asking GPTs a question, we have several pieces of advice, namely:</a:t>
            </a:r>
            <a:endParaRPr lang="en-US" dirty="0">
              <a:effectLst/>
              <a:latin typeface="Helvetica Neue" panose="02000503000000020004" pitchFamily="2" charset="0"/>
            </a:endParaRPr>
          </a:p>
          <a:p>
            <a:r>
              <a:rPr lang="en-US" i="1" dirty="0">
                <a:effectLst/>
                <a:latin typeface="Helvetica Neue" panose="02000503000000020004" pitchFamily="2" charset="0"/>
              </a:rPr>
              <a:t>1. Surround your question with lots of detail and specific keywords - these don’t have to be structured properly. </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e.g. “Eiffel tower,</a:t>
            </a:r>
            <a:endParaRPr lang="en-US" dirty="0">
              <a:effectLst/>
              <a:latin typeface="Helvetica Neue" panose="02000503000000020004" pitchFamily="2" charset="0"/>
            </a:endParaRPr>
          </a:p>
          <a:p>
            <a:r>
              <a:rPr lang="en-US" i="1" dirty="0">
                <a:effectLst/>
                <a:latin typeface="Helvetica Neue" panose="02000503000000020004" pitchFamily="2" charset="0"/>
              </a:rPr>
              <a:t>next to the reflecting ocean, nighttime, by Vladimir</a:t>
            </a:r>
            <a:endParaRPr lang="en-US" dirty="0">
              <a:effectLst/>
              <a:latin typeface="Helvetica Neue" panose="02000503000000020004" pitchFamily="2" charset="0"/>
            </a:endParaRPr>
          </a:p>
          <a:p>
            <a:r>
              <a:rPr lang="en-US" i="1" dirty="0" err="1">
                <a:effectLst/>
                <a:latin typeface="Helvetica Neue" panose="02000503000000020004" pitchFamily="2" charset="0"/>
              </a:rPr>
              <a:t>Volegov</a:t>
            </a:r>
            <a:r>
              <a:rPr lang="en-US" i="1" dirty="0">
                <a:effectLst/>
                <a:latin typeface="Helvetica Neue" panose="02000503000000020004" pitchFamily="2" charset="0"/>
              </a:rPr>
              <a:t> and Philipp A. </a:t>
            </a:r>
            <a:r>
              <a:rPr lang="en-US" i="1" dirty="0" err="1">
                <a:effectLst/>
                <a:latin typeface="Helvetica Neue" panose="02000503000000020004" pitchFamily="2" charset="0"/>
              </a:rPr>
              <a:t>Urlich</a:t>
            </a:r>
            <a:r>
              <a:rPr lang="en-US" i="1" dirty="0">
                <a:effectLst/>
                <a:latin typeface="Helvetica Neue" panose="02000503000000020004" pitchFamily="2" charset="0"/>
              </a:rPr>
              <a:t> and </a:t>
            </a:r>
            <a:r>
              <a:rPr lang="en-US" i="1" dirty="0" err="1">
                <a:effectLst/>
                <a:latin typeface="Helvetica Neue" panose="02000503000000020004" pitchFamily="2" charset="0"/>
              </a:rPr>
              <a:t>Pengzhen</a:t>
            </a:r>
            <a:endParaRPr lang="en-US" dirty="0">
              <a:effectLst/>
              <a:latin typeface="Helvetica Neue" panose="02000503000000020004" pitchFamily="2" charset="0"/>
            </a:endParaRPr>
          </a:p>
          <a:p>
            <a:r>
              <a:rPr lang="en-US" i="1" dirty="0">
                <a:effectLst/>
                <a:latin typeface="Helvetica Neue" panose="02000503000000020004" pitchFamily="2" charset="0"/>
              </a:rPr>
              <a:t>Zhang and Andreas Rocha, fantasy, intricate,</a:t>
            </a:r>
            <a:endParaRPr lang="en-US" dirty="0">
              <a:effectLst/>
              <a:latin typeface="Helvetica Neue" panose="02000503000000020004" pitchFamily="2" charset="0"/>
            </a:endParaRPr>
          </a:p>
          <a:p>
            <a:r>
              <a:rPr lang="en-US" i="1" dirty="0">
                <a:effectLst/>
                <a:latin typeface="Helvetica Neue" panose="02000503000000020004" pitchFamily="2" charset="0"/>
              </a:rPr>
              <a:t>elegant, highly detailed, digital painting, </a:t>
            </a:r>
            <a:r>
              <a:rPr lang="en-US" i="1" dirty="0" err="1">
                <a:effectLst/>
                <a:latin typeface="Helvetica Neue" panose="02000503000000020004" pitchFamily="2" charset="0"/>
              </a:rPr>
              <a:t>artstation</a:t>
            </a:r>
            <a:r>
              <a:rPr lang="en-US" i="1" dirty="0">
                <a:effectLst/>
                <a:latin typeface="Helvetica Neue" panose="02000503000000020004" pitchFamily="2" charset="0"/>
              </a:rPr>
              <a:t>,</a:t>
            </a:r>
            <a:endParaRPr lang="en-US" dirty="0">
              <a:effectLst/>
              <a:latin typeface="Helvetica Neue" panose="02000503000000020004" pitchFamily="2" charset="0"/>
            </a:endParaRPr>
          </a:p>
          <a:p>
            <a:r>
              <a:rPr lang="en-US" i="1" dirty="0">
                <a:effectLst/>
                <a:latin typeface="Helvetica Neue" panose="02000503000000020004" pitchFamily="2" charset="0"/>
              </a:rPr>
              <a:t>blender, unreal engine 5, octane render, smooth,</a:t>
            </a:r>
            <a:endParaRPr lang="en-US" dirty="0">
              <a:effectLst/>
              <a:latin typeface="Helvetica Neue" panose="02000503000000020004" pitchFamily="2" charset="0"/>
            </a:endParaRPr>
          </a:p>
          <a:p>
            <a:r>
              <a:rPr lang="en-US" i="1" dirty="0">
                <a:effectLst/>
                <a:latin typeface="Helvetica Neue" panose="02000503000000020004" pitchFamily="2" charset="0"/>
              </a:rPr>
              <a:t>sharp focus”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2. Make your question sound smart, and ask for intelligence and expertise in the</a:t>
            </a:r>
            <a:endParaRPr lang="en-US" dirty="0">
              <a:effectLst/>
              <a:latin typeface="Helvetica Neue" panose="02000503000000020004" pitchFamily="2" charset="0"/>
            </a:endParaRPr>
          </a:p>
          <a:p>
            <a:r>
              <a:rPr lang="en-US" i="1" dirty="0">
                <a:effectLst/>
                <a:latin typeface="Helvetica Neue" panose="02000503000000020004" pitchFamily="2" charset="0"/>
              </a:rPr>
              <a:t>answer</a:t>
            </a:r>
            <a:endParaRPr lang="en-US" dirty="0">
              <a:effectLst/>
              <a:latin typeface="Helvetica Neue" panose="02000503000000020004" pitchFamily="2" charset="0"/>
            </a:endParaRPr>
          </a:p>
          <a:p>
            <a:r>
              <a:rPr lang="en-US" i="1" dirty="0">
                <a:effectLst/>
                <a:latin typeface="Helvetica Neue" panose="02000503000000020004" pitchFamily="2" charset="0"/>
              </a:rPr>
              <a:t>3. Ask for answers in the voice of various experts.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 ] who is a good scientist to use here?  Roy G Brower; Richard Light; Ivor Douglas</a:t>
            </a: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i="1" dirty="0">
                <a:effectLst/>
                <a:latin typeface="Helvetica Neue" panose="02000503000000020004" pitchFamily="2" charset="0"/>
              </a:rPr>
              <a:t>4. Ask for compare and contrast.</a:t>
            </a:r>
            <a:endParaRPr lang="en-US" dirty="0">
              <a:effectLst/>
              <a:latin typeface="Helvetica Neue" panose="02000503000000020004" pitchFamily="2" charset="0"/>
            </a:endParaRPr>
          </a:p>
          <a:p>
            <a:r>
              <a:rPr lang="en-US" i="1" dirty="0">
                <a:effectLst/>
                <a:latin typeface="Helvetica Neue" panose="02000503000000020004" pitchFamily="2" charset="0"/>
              </a:rPr>
              <a:t>5. Have it make lists</a:t>
            </a:r>
            <a:endParaRPr lang="en-US" dirty="0">
              <a:effectLst/>
              <a:latin typeface="Helvetica Neue" panose="02000503000000020004" pitchFamily="2" charset="0"/>
            </a:endParaRPr>
          </a:p>
          <a:p>
            <a:r>
              <a:rPr lang="en-US" i="1" dirty="0">
                <a:effectLst/>
                <a:latin typeface="Helvetica Neue" panose="02000503000000020004" pitchFamily="2" charset="0"/>
              </a:rPr>
              <a:t>6. Keep on asking lots of sequential questions on a particular topic.</a:t>
            </a:r>
            <a:endParaRPr lang="en-US" dirty="0">
              <a:effectLst/>
              <a:latin typeface="Helvetica Neue" panose="02000503000000020004" pitchFamily="2" charset="0"/>
            </a:endParaRPr>
          </a:p>
          <a:p>
            <a:r>
              <a:rPr lang="en-US" i="1" dirty="0">
                <a:effectLst/>
                <a:latin typeface="Helvetica Neue" panose="02000503000000020004" pitchFamily="2" charset="0"/>
              </a:rPr>
              <a:t>7. Ask it to summarize doctrines</a:t>
            </a:r>
            <a:endParaRPr lang="en-US" dirty="0">
              <a:effectLst/>
              <a:latin typeface="Helvetica Neue" panose="02000503000000020004" pitchFamily="2" charset="0"/>
            </a:endParaRPr>
          </a:p>
          <a:p>
            <a:r>
              <a:rPr lang="en-US" i="1" dirty="0">
                <a:effectLst/>
                <a:latin typeface="Helvetica Neue" panose="02000503000000020004" pitchFamily="2" charset="0"/>
              </a:rPr>
              <a:t>8. Ask it to vary the mode of presentation</a:t>
            </a:r>
            <a:endParaRPr lang="en-US" dirty="0">
              <a:effectLst/>
              <a:latin typeface="Helvetica Neue" panose="02000503000000020004" pitchFamily="2" charset="0"/>
            </a:endParaRPr>
          </a:p>
          <a:p>
            <a:r>
              <a:rPr lang="en-US" i="1" dirty="0">
                <a:effectLst/>
                <a:latin typeface="Helvetica Neue" panose="02000503000000020004" pitchFamily="2" charset="0"/>
              </a:rPr>
              <a:t>9. Use it to generate new ideas and hypotheses</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Give do’s and don’ts. </a:t>
            </a: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35</a:t>
            </a:fld>
            <a:endParaRPr lang="en-US"/>
          </a:p>
        </p:txBody>
      </p:sp>
    </p:spTree>
    <p:extLst>
      <p:ext uri="{BB962C8B-B14F-4D97-AF65-F5344CB8AC3E}">
        <p14:creationId xmlns:p14="http://schemas.microsoft.com/office/powerpoint/2010/main" val="239402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latin typeface="Helvetica Neue" panose="02000503000000020004" pitchFamily="2" charset="0"/>
              </a:rPr>
              <a:t>Thirunavukarasu</a:t>
            </a:r>
            <a:r>
              <a:rPr lang="en-US" dirty="0">
                <a:effectLst/>
                <a:latin typeface="Helvetica Neue" panose="02000503000000020004" pitchFamily="2" charset="0"/>
              </a:rPr>
              <a:t> AJ, Ting DSJ, </a:t>
            </a:r>
            <a:r>
              <a:rPr lang="en-US" dirty="0" err="1">
                <a:effectLst/>
                <a:latin typeface="Helvetica Neue" panose="02000503000000020004" pitchFamily="2" charset="0"/>
              </a:rPr>
              <a:t>Elangovan</a:t>
            </a:r>
            <a:r>
              <a:rPr lang="en-US" dirty="0">
                <a:effectLst/>
                <a:latin typeface="Helvetica Neue" panose="02000503000000020004" pitchFamily="2" charset="0"/>
              </a:rPr>
              <a:t> K, et al.  Large language models in medicine. </a:t>
            </a:r>
            <a:r>
              <a:rPr lang="en-US" i="1" dirty="0">
                <a:effectLst/>
                <a:latin typeface="Helvetica Neue" panose="02000503000000020004" pitchFamily="2" charset="0"/>
              </a:rPr>
              <a:t>Nat Med</a:t>
            </a:r>
            <a:r>
              <a:rPr lang="en-US" dirty="0">
                <a:effectLst/>
                <a:latin typeface="Helvetica Neue" panose="02000503000000020004" pitchFamily="2" charset="0"/>
              </a:rPr>
              <a:t>. 2023;29(8):1930-1940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https://</a:t>
            </a:r>
            <a:r>
              <a:rPr lang="en-US" dirty="0" err="1">
                <a:effectLst/>
                <a:latin typeface="Helvetica Neue" panose="02000503000000020004" pitchFamily="2" charset="0"/>
              </a:rPr>
              <a:t>academic.oup.com</a:t>
            </a:r>
            <a:r>
              <a:rPr lang="en-US" dirty="0">
                <a:effectLst/>
                <a:latin typeface="Helvetica Neue" panose="02000503000000020004" pitchFamily="2" charset="0"/>
              </a:rPr>
              <a:t>/</a:t>
            </a:r>
            <a:r>
              <a:rPr lang="en-US" dirty="0" err="1">
                <a:effectLst/>
                <a:latin typeface="Helvetica Neue" panose="02000503000000020004" pitchFamily="2" charset="0"/>
              </a:rPr>
              <a:t>eurheartj</a:t>
            </a:r>
            <a:r>
              <a:rPr lang="en-US" dirty="0">
                <a:effectLst/>
                <a:latin typeface="Helvetica Neue" panose="02000503000000020004" pitchFamily="2" charset="0"/>
              </a:rPr>
              <a:t>/article/45/5/332/7505599</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36</a:t>
            </a:fld>
            <a:endParaRPr lang="en-US"/>
          </a:p>
        </p:txBody>
      </p:sp>
    </p:spTree>
    <p:extLst>
      <p:ext uri="{BB962C8B-B14F-4D97-AF65-F5344CB8AC3E}">
        <p14:creationId xmlns:p14="http://schemas.microsoft.com/office/powerpoint/2010/main" val="2317154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ai.nejm.org</a:t>
            </a:r>
            <a:r>
              <a:rPr lang="en-US" dirty="0"/>
              <a:t>/</a:t>
            </a:r>
            <a:r>
              <a:rPr lang="en-US" dirty="0" err="1"/>
              <a:t>doi</a:t>
            </a:r>
            <a:r>
              <a:rPr lang="en-US" dirty="0"/>
              <a:t>/full/10.1056/AIpc2300038</a:t>
            </a:r>
          </a:p>
        </p:txBody>
      </p:sp>
      <p:sp>
        <p:nvSpPr>
          <p:cNvPr id="4" name="Slide Number Placeholder 3"/>
          <p:cNvSpPr>
            <a:spLocks noGrp="1"/>
          </p:cNvSpPr>
          <p:nvPr>
            <p:ph type="sldNum" sz="quarter" idx="5"/>
          </p:nvPr>
        </p:nvSpPr>
        <p:spPr/>
        <p:txBody>
          <a:bodyPr/>
          <a:lstStyle/>
          <a:p>
            <a:fld id="{C7DEF287-33D9-0E42-95C7-39177C7AD25C}" type="slidenum">
              <a:rPr lang="en-US" smtClean="0"/>
              <a:t>37</a:t>
            </a:fld>
            <a:endParaRPr lang="en-US"/>
          </a:p>
        </p:txBody>
      </p:sp>
    </p:spTree>
    <p:extLst>
      <p:ext uri="{BB962C8B-B14F-4D97-AF65-F5344CB8AC3E}">
        <p14:creationId xmlns:p14="http://schemas.microsoft.com/office/powerpoint/2010/main" val="126009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highlight>
                  <a:srgbClr val="FFFFFF"/>
                </a:highlight>
                <a:latin typeface="Harding"/>
              </a:rPr>
              <a:t>https://</a:t>
            </a:r>
            <a:r>
              <a:rPr lang="en-US" b="0" i="0" dirty="0" err="1">
                <a:solidFill>
                  <a:srgbClr val="222222"/>
                </a:solidFill>
                <a:effectLst/>
                <a:highlight>
                  <a:srgbClr val="FFFFFF"/>
                </a:highlight>
                <a:latin typeface="Harding"/>
              </a:rPr>
              <a:t>mlu-explain.github.io</a:t>
            </a:r>
            <a:r>
              <a:rPr lang="en-US" b="0" i="0" dirty="0">
                <a:solidFill>
                  <a:srgbClr val="222222"/>
                </a:solidFill>
                <a:effectLst/>
                <a:highlight>
                  <a:srgbClr val="FFFFFF"/>
                </a:highlight>
                <a:latin typeface="Harding"/>
              </a:rPr>
              <a:t>/neural-networks/</a:t>
            </a:r>
          </a:p>
          <a:p>
            <a:endParaRPr lang="en-US" b="0" i="0" dirty="0">
              <a:solidFill>
                <a:srgbClr val="222222"/>
              </a:solidFill>
              <a:effectLst/>
              <a:highlight>
                <a:srgbClr val="FFFFFF"/>
              </a:highlight>
              <a:latin typeface="Harding"/>
            </a:endParaRPr>
          </a:p>
          <a:p>
            <a:r>
              <a:rPr lang="en-US" b="0" i="0" dirty="0">
                <a:solidFill>
                  <a:srgbClr val="222222"/>
                </a:solidFill>
                <a:effectLst/>
                <a:highlight>
                  <a:srgbClr val="FFFFFF"/>
                </a:highlight>
                <a:latin typeface="Harding"/>
              </a:rPr>
              <a:t>Neural network: computing systems inspired by biological neural networks, comprising ‘</a:t>
            </a:r>
            <a:r>
              <a:rPr lang="en-US" b="0" i="0" dirty="0" err="1">
                <a:solidFill>
                  <a:srgbClr val="222222"/>
                </a:solidFill>
                <a:effectLst/>
                <a:highlight>
                  <a:srgbClr val="FFFFFF"/>
                </a:highlight>
                <a:latin typeface="Harding"/>
              </a:rPr>
              <a:t>perceptrons</a:t>
            </a:r>
            <a:r>
              <a:rPr lang="en-US" b="0" i="0" dirty="0">
                <a:solidFill>
                  <a:srgbClr val="222222"/>
                </a:solidFill>
                <a:effectLst/>
                <a:highlight>
                  <a:srgbClr val="FFFFFF"/>
                </a:highlight>
                <a:latin typeface="Harding"/>
              </a:rPr>
              <a:t>’ (nodes), usually arranged in layers, communicating with one another and performing transformations upon input data.</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b="0" i="0" dirty="0">
                <a:solidFill>
                  <a:srgbClr val="222222"/>
                </a:solidFill>
                <a:effectLst/>
                <a:highlight>
                  <a:srgbClr val="FFFFFF"/>
                </a:highlight>
                <a:latin typeface="Harding"/>
              </a:rPr>
              <a:t>Parameter: a variable within a machine learning model that is tuned — usually automatically — during training to maximize performance. In deep learning, parameters are the ‘weights’ or data transforming functions comprising neural network nodes.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Neural networks -&gt; Convolutional neural networks and recurrent neural networks -&gt; Transformers.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Feed forward network?</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Neural networks were good because you can use GPUs (several calculations simultaneously) - this is why NVIDIA went from a company only video game nerds cared about to one of the major global players.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However - they don’t do well with context/references that are not nearby in the text - which is where transformers come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Montserrat" panose="020F0502020204030204" pitchFamily="34" charset="0"/>
              </a:rPr>
              <a:t>Neural networks:</a:t>
            </a:r>
            <a:r>
              <a:rPr lang="en-US" b="0" i="0" dirty="0">
                <a:solidFill>
                  <a:srgbClr val="333333"/>
                </a:solidFill>
                <a:effectLst/>
                <a:highlight>
                  <a:srgbClr val="FFFFFF"/>
                </a:highlight>
                <a:latin typeface="Montserrat" pitchFamily="2" charset="77"/>
              </a:rPr>
              <a:t> Systems inspired by the neuronal connections in the brain that are capable of learning, recognizing patterns, and making predictions on tasks without explicit programming. They are the building blocks of many modern machine-learning (deep-learning) algorithms.</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4</a:t>
            </a:fld>
            <a:endParaRPr lang="en-US"/>
          </a:p>
        </p:txBody>
      </p:sp>
    </p:spTree>
    <p:extLst>
      <p:ext uri="{BB962C8B-B14F-4D97-AF65-F5344CB8AC3E}">
        <p14:creationId xmlns:p14="http://schemas.microsoft.com/office/powerpoint/2010/main" val="322683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https://</a:t>
            </a:r>
            <a:r>
              <a:rPr lang="en-US" dirty="0" err="1">
                <a:effectLst/>
                <a:latin typeface="Helvetica Neue" panose="02000503000000020004" pitchFamily="2" charset="0"/>
              </a:rPr>
              <a:t>www.youtube.com</a:t>
            </a:r>
            <a:r>
              <a:rPr lang="en-US" dirty="0">
                <a:effectLst/>
                <a:latin typeface="Helvetica Neue" panose="02000503000000020004" pitchFamily="2" charset="0"/>
              </a:rPr>
              <a:t>/</a:t>
            </a:r>
            <a:r>
              <a:rPr lang="en-US" dirty="0" err="1">
                <a:effectLst/>
                <a:latin typeface="Helvetica Neue" panose="02000503000000020004" pitchFamily="2" charset="0"/>
              </a:rPr>
              <a:t>watch?v</a:t>
            </a:r>
            <a:r>
              <a:rPr lang="en-US" dirty="0">
                <a:effectLst/>
                <a:latin typeface="Helvetica Neue" panose="02000503000000020004" pitchFamily="2" charset="0"/>
              </a:rPr>
              <a:t>=wjZofJX0v4M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Very good explainer: https://</a:t>
            </a:r>
            <a:r>
              <a:rPr lang="en-US" dirty="0" err="1">
                <a:effectLst/>
                <a:latin typeface="Helvetica Neue" panose="02000503000000020004" pitchFamily="2" charset="0"/>
              </a:rPr>
              <a:t>writings.stephenwolfram.com</a:t>
            </a:r>
            <a:r>
              <a:rPr lang="en-US" dirty="0">
                <a:effectLst/>
                <a:latin typeface="Helvetica Neue" panose="02000503000000020004" pitchFamily="2" charset="0"/>
              </a:rPr>
              <a:t>/2023/02/what-is-</a:t>
            </a:r>
            <a:r>
              <a:rPr lang="en-US" dirty="0" err="1">
                <a:effectLst/>
                <a:latin typeface="Helvetica Neue" panose="02000503000000020004" pitchFamily="2" charset="0"/>
              </a:rPr>
              <a:t>chatgpt</a:t>
            </a:r>
            <a:r>
              <a:rPr lang="en-US" dirty="0">
                <a:effectLst/>
                <a:latin typeface="Helvetica Neue" panose="02000503000000020004" pitchFamily="2" charset="0"/>
              </a:rPr>
              <a:t>-doing-and-why-does-it-work/</a:t>
            </a:r>
          </a:p>
          <a:p>
            <a:endParaRPr lang="en-US" dirty="0"/>
          </a:p>
          <a:p>
            <a:endParaRPr lang="en-US" dirty="0"/>
          </a:p>
          <a:p>
            <a:r>
              <a:rPr lang="en-US" dirty="0"/>
              <a:t>Another explainer https://</a:t>
            </a:r>
            <a:r>
              <a:rPr lang="en-US" dirty="0" err="1"/>
              <a:t>stackoverflow.blog</a:t>
            </a:r>
            <a:r>
              <a:rPr lang="en-US" dirty="0"/>
              <a:t>/2023/11/09/an-intuitive-introduction-to-text-embeddings/?</a:t>
            </a:r>
            <a:r>
              <a:rPr lang="en-US" dirty="0" err="1"/>
              <a:t>utm_medium</a:t>
            </a:r>
            <a:r>
              <a:rPr lang="en-US" dirty="0"/>
              <a:t>=</a:t>
            </a:r>
            <a:r>
              <a:rPr lang="en-US" dirty="0" err="1"/>
              <a:t>email&amp;utm_source</a:t>
            </a:r>
            <a:r>
              <a:rPr lang="en-US" dirty="0"/>
              <a:t>=</a:t>
            </a:r>
            <a:r>
              <a:rPr lang="en-US" dirty="0" err="1"/>
              <a:t>substack</a:t>
            </a:r>
            <a:r>
              <a:rPr lang="en-US" dirty="0"/>
              <a:t> </a:t>
            </a:r>
          </a:p>
          <a:p>
            <a:endParaRPr lang="en-US" dirty="0"/>
          </a:p>
          <a:p>
            <a:r>
              <a:rPr lang="en-US" b="0" i="0" dirty="0">
                <a:solidFill>
                  <a:srgbClr val="222222"/>
                </a:solidFill>
                <a:effectLst/>
                <a:highlight>
                  <a:srgbClr val="FFFFFF"/>
                </a:highlight>
                <a:latin typeface="Georgia" panose="02040502050405020303" pitchFamily="18" charset="0"/>
              </a:rPr>
              <a:t>Strictly, ChatGPT does not deal with words, but </a:t>
            </a:r>
            <a:r>
              <a:rPr lang="en-US" b="0" i="0" u="none" strike="noStrike" dirty="0">
                <a:solidFill>
                  <a:srgbClr val="19749A"/>
                </a:solidFill>
                <a:effectLst/>
                <a:highlight>
                  <a:srgbClr val="FFFFFF"/>
                </a:highlight>
                <a:latin typeface="Georgia" panose="02040502050405020303" pitchFamily="18" charset="0"/>
                <a:hlinkClick r:id="rId3"/>
              </a:rPr>
              <a:t>rather with “tokens”</a:t>
            </a:r>
            <a:r>
              <a:rPr lang="en-US" b="0" i="0" dirty="0">
                <a:solidFill>
                  <a:srgbClr val="222222"/>
                </a:solidFill>
                <a:effectLst/>
                <a:highlight>
                  <a:srgbClr val="FFFFFF"/>
                </a:highlight>
                <a:latin typeface="Georgia" panose="02040502050405020303" pitchFamily="18" charset="0"/>
              </a:rPr>
              <a:t>—convenient linguistic units that might be whole words, or might just be pieces like “pre” or “</a:t>
            </a:r>
            <a:r>
              <a:rPr lang="en-US" b="0" i="0" dirty="0" err="1">
                <a:solidFill>
                  <a:srgbClr val="222222"/>
                </a:solidFill>
                <a:effectLst/>
                <a:highlight>
                  <a:srgbClr val="FFFFFF"/>
                </a:highlight>
                <a:latin typeface="Georgia" panose="02040502050405020303" pitchFamily="18" charset="0"/>
              </a:rPr>
              <a:t>ing</a:t>
            </a:r>
            <a:r>
              <a:rPr lang="en-US" b="0" i="0" dirty="0">
                <a:solidFill>
                  <a:srgbClr val="222222"/>
                </a:solidFill>
                <a:effectLst/>
                <a:highlight>
                  <a:srgbClr val="FFFFFF"/>
                </a:highlight>
                <a:latin typeface="Georgia" panose="02040502050405020303" pitchFamily="18" charset="0"/>
              </a:rPr>
              <a:t>” or “</a:t>
            </a:r>
            <a:r>
              <a:rPr lang="en-US" b="0" i="0" dirty="0" err="1">
                <a:solidFill>
                  <a:srgbClr val="222222"/>
                </a:solidFill>
                <a:effectLst/>
                <a:highlight>
                  <a:srgbClr val="FFFFFF"/>
                </a:highlight>
                <a:latin typeface="Georgia" panose="02040502050405020303" pitchFamily="18" charset="0"/>
              </a:rPr>
              <a:t>ized</a:t>
            </a:r>
            <a:r>
              <a:rPr lang="en-US" b="0" i="0" dirty="0">
                <a:solidFill>
                  <a:srgbClr val="222222"/>
                </a:solidFill>
                <a:effectLst/>
                <a:highlight>
                  <a:srgbClr val="FFFFFF"/>
                </a:highlight>
                <a:latin typeface="Georgia" panose="02040502050405020303" pitchFamily="18" charset="0"/>
              </a:rPr>
              <a:t>”. Working with tokens makes it easier for ChatGPT to handle rare, compound and non-English words, and, sometimes, for better or worse, to invent new words.</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5</a:t>
            </a:fld>
            <a:endParaRPr lang="en-US"/>
          </a:p>
        </p:txBody>
      </p:sp>
    </p:spTree>
    <p:extLst>
      <p:ext uri="{BB962C8B-B14F-4D97-AF65-F5344CB8AC3E}">
        <p14:creationId xmlns:p14="http://schemas.microsoft.com/office/powerpoint/2010/main" val="266875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LLM - feed forward neural network = basically google n-grams (old idea) </a:t>
            </a:r>
          </a:p>
          <a:p>
            <a:r>
              <a:rPr lang="en-US" dirty="0">
                <a:effectLst/>
                <a:latin typeface="Helvetica Neue" panose="02000503000000020004" pitchFamily="2" charset="0"/>
              </a:rPr>
              <a:t>+Add Self-attention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Montserrat" pitchFamily="2" charset="77"/>
              </a:rPr>
              <a:t>Attention:</a:t>
            </a:r>
            <a:r>
              <a:rPr lang="en-US" b="0" i="0" dirty="0">
                <a:solidFill>
                  <a:srgbClr val="333333"/>
                </a:solidFill>
                <a:effectLst/>
                <a:highlight>
                  <a:srgbClr val="FFFFFF"/>
                </a:highlight>
                <a:latin typeface="Montserrat" pitchFamily="2" charset="77"/>
              </a:rPr>
              <a:t> A mechanism within the Transformer architecture that enables the differential weighting mentioned above.</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AFAFA"/>
                </a:highlight>
                <a:latin typeface="Montserrat" pitchFamily="2" charset="77"/>
              </a:rPr>
              <a:t>Akin to how a physician identifies important details of a patient's case while ignoring extraneous information, this mechanism enables LLMs to “learn” important relationships between words while ignoring irrelevant information.</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Transformer: A deep-learning model architecture that relies on self-attention mechanisms by differentially weighting the importance of each part of the model’s input. This makes it particularly useful for language tasks.</a:t>
            </a:r>
          </a:p>
          <a:p>
            <a:endParaRPr lang="en-US" dirty="0"/>
          </a:p>
          <a:p>
            <a:r>
              <a:rPr lang="en-US" dirty="0">
                <a:effectLst/>
                <a:latin typeface="Helvetica Neue" panose="02000503000000020004" pitchFamily="2" charset="0"/>
              </a:rPr>
              <a:t>(title is currently some phenol reagent paper that has 300k citations from the 1970s… trajectories will cross)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err="1">
                <a:effectLst/>
                <a:latin typeface="Helvetica Neue" panose="02000503000000020004" pitchFamily="2" charset="0"/>
              </a:rPr>
              <a:t>NeurIPS</a:t>
            </a:r>
            <a:r>
              <a:rPr lang="en-US" dirty="0">
                <a:effectLst/>
                <a:latin typeface="Helvetica Neue" panose="02000503000000020004" pitchFamily="2" charset="0"/>
              </a:rPr>
              <a:t> conference paper! 5 years, 100K+ citations. </a:t>
            </a:r>
          </a:p>
          <a:p>
            <a:r>
              <a:rPr lang="en-US" dirty="0">
                <a:effectLst/>
                <a:latin typeface="Helvetica Neue" panose="02000503000000020004" pitchFamily="2" charset="0"/>
              </a:rPr>
              <a:t>(to be fair </a:t>
            </a:r>
            <a:r>
              <a:rPr lang="en-US" dirty="0" err="1">
                <a:effectLst/>
                <a:latin typeface="Helvetica Neue" panose="02000503000000020004" pitchFamily="2" charset="0"/>
              </a:rPr>
              <a:t>NeurIPS</a:t>
            </a:r>
            <a:r>
              <a:rPr lang="en-US" dirty="0">
                <a:effectLst/>
                <a:latin typeface="Helvetica Neue" panose="02000503000000020004" pitchFamily="2" charset="0"/>
              </a:rPr>
              <a:t> has a higher impact factor than JAMA…)</a:t>
            </a:r>
          </a:p>
          <a:p>
            <a:endParaRPr lang="en-US" dirty="0"/>
          </a:p>
          <a:p>
            <a:endParaRPr lang="en-US" dirty="0"/>
          </a:p>
          <a:p>
            <a:pPr algn="l"/>
            <a:r>
              <a:rPr lang="en-US" b="0" i="0" dirty="0">
                <a:solidFill>
                  <a:srgbClr val="202122"/>
                </a:solidFill>
                <a:effectLst/>
                <a:highlight>
                  <a:srgbClr val="FFFFFF"/>
                </a:highlight>
                <a:latin typeface="Arial" panose="020B0604020202020204" pitchFamily="34" charset="0"/>
              </a:rPr>
              <a:t>"</a:t>
            </a:r>
            <a:r>
              <a:rPr lang="en-US" b="1" i="0" dirty="0">
                <a:solidFill>
                  <a:srgbClr val="202122"/>
                </a:solidFill>
                <a:effectLst/>
                <a:highlight>
                  <a:srgbClr val="FFFFFF"/>
                </a:highlight>
                <a:latin typeface="Arial" panose="020B0604020202020204" pitchFamily="34" charset="0"/>
              </a:rPr>
              <a:t>Attention Is All You Need</a:t>
            </a:r>
            <a:r>
              <a:rPr lang="en-US" b="0" i="0" dirty="0">
                <a:solidFill>
                  <a:srgbClr val="202122"/>
                </a:solidFill>
                <a:effectLst/>
                <a:highlight>
                  <a:srgbClr val="FFFFFF"/>
                </a:highlight>
                <a:latin typeface="Arial" panose="020B0604020202020204" pitchFamily="34" charset="0"/>
              </a:rPr>
              <a:t>" is a landmark</a:t>
            </a:r>
            <a:r>
              <a:rPr lang="en-US" b="0" i="0" u="none" strike="noStrike" baseline="30000" dirty="0">
                <a:solidFill>
                  <a:srgbClr val="202122"/>
                </a:solidFill>
                <a:effectLst/>
                <a:highlight>
                  <a:srgbClr val="FFFFFF"/>
                </a:highlight>
                <a:latin typeface="Arial" panose="020B0604020202020204" pitchFamily="34" charset="0"/>
                <a:hlinkClick r:id="rId3"/>
              </a:rPr>
              <a:t>[1]</a:t>
            </a:r>
            <a:r>
              <a:rPr lang="en-US" b="0" i="0" u="none" strike="noStrike" baseline="30000" dirty="0">
                <a:solidFill>
                  <a:srgbClr val="202122"/>
                </a:solidFill>
                <a:effectLst/>
                <a:highlight>
                  <a:srgbClr val="FFFFFF"/>
                </a:highlight>
                <a:latin typeface="Arial" panose="020B0604020202020204" pitchFamily="34" charset="0"/>
                <a:hlinkClick r:id="rId4"/>
              </a:rPr>
              <a:t>[2]</a:t>
            </a:r>
            <a:r>
              <a:rPr lang="en-US" b="0" i="0" dirty="0">
                <a:solidFill>
                  <a:srgbClr val="202122"/>
                </a:solidFill>
                <a:effectLst/>
                <a:highlight>
                  <a:srgbClr val="FFFFFF"/>
                </a:highlight>
                <a:latin typeface="Arial" panose="020B0604020202020204" pitchFamily="34" charset="0"/>
              </a:rPr>
              <a:t> 2017 </a:t>
            </a:r>
            <a:r>
              <a:rPr lang="en-US" b="0" i="0" u="none" strike="noStrike" dirty="0">
                <a:solidFill>
                  <a:srgbClr val="202122"/>
                </a:solidFill>
                <a:effectLst/>
                <a:highlight>
                  <a:srgbClr val="FFFFFF"/>
                </a:highlight>
                <a:latin typeface="Arial" panose="020B0604020202020204" pitchFamily="34" charset="0"/>
                <a:hlinkClick r:id="rId5" tooltip="Academic publishing"/>
              </a:rPr>
              <a:t>research paper</a:t>
            </a:r>
            <a:r>
              <a:rPr lang="en-US" b="0" i="0" dirty="0">
                <a:solidFill>
                  <a:srgbClr val="202122"/>
                </a:solidFill>
                <a:effectLst/>
                <a:highlight>
                  <a:srgbClr val="FFFFFF"/>
                </a:highlight>
                <a:latin typeface="Arial" panose="020B0604020202020204" pitchFamily="34" charset="0"/>
              </a:rPr>
              <a:t> authored by eight scientists working at Google, responsible for expanding 2014 </a:t>
            </a:r>
            <a:r>
              <a:rPr lang="en-US" b="0" i="0" u="none" strike="noStrike" dirty="0">
                <a:solidFill>
                  <a:srgbClr val="202122"/>
                </a:solidFill>
                <a:effectLst/>
                <a:highlight>
                  <a:srgbClr val="FFFFFF"/>
                </a:highlight>
                <a:latin typeface="Arial" panose="020B0604020202020204" pitchFamily="34" charset="0"/>
                <a:hlinkClick r:id="rId6" tooltip="Attention mechanisms"/>
              </a:rPr>
              <a:t>attention mechanisms</a:t>
            </a:r>
            <a:r>
              <a:rPr lang="en-US" b="0" i="0" dirty="0">
                <a:solidFill>
                  <a:srgbClr val="202122"/>
                </a:solidFill>
                <a:effectLst/>
                <a:highlight>
                  <a:srgbClr val="FFFFFF"/>
                </a:highlight>
                <a:latin typeface="Arial" panose="020B0604020202020204" pitchFamily="34" charset="0"/>
              </a:rPr>
              <a:t> proposed by </a:t>
            </a:r>
            <a:r>
              <a:rPr lang="en-US" b="0" i="0" dirty="0" err="1">
                <a:solidFill>
                  <a:srgbClr val="202122"/>
                </a:solidFill>
                <a:effectLst/>
                <a:highlight>
                  <a:srgbClr val="FFFFFF"/>
                </a:highlight>
                <a:latin typeface="Arial" panose="020B0604020202020204" pitchFamily="34" charset="0"/>
              </a:rPr>
              <a:t>Bahdanau</a:t>
            </a:r>
            <a:r>
              <a:rPr lang="en-US" b="0" i="0" dirty="0">
                <a:solidFill>
                  <a:srgbClr val="202122"/>
                </a:solidFill>
                <a:effectLst/>
                <a:highlight>
                  <a:srgbClr val="FFFFFF"/>
                </a:highlight>
                <a:latin typeface="Arial" panose="020B0604020202020204" pitchFamily="34" charset="0"/>
              </a:rPr>
              <a:t> </a:t>
            </a:r>
            <a:r>
              <a:rPr lang="en-US" b="0" i="1" dirty="0">
                <a:solidFill>
                  <a:srgbClr val="202122"/>
                </a:solidFill>
                <a:effectLst/>
                <a:highlight>
                  <a:srgbClr val="FFFFFF"/>
                </a:highlight>
                <a:latin typeface="Arial" panose="020B0604020202020204" pitchFamily="34" charset="0"/>
              </a:rPr>
              <a:t>et al.</a:t>
            </a:r>
            <a:r>
              <a:rPr lang="en-US" b="0" i="0" dirty="0">
                <a:solidFill>
                  <a:srgbClr val="202122"/>
                </a:solidFill>
                <a:effectLst/>
                <a:highlight>
                  <a:srgbClr val="FFFFFF"/>
                </a:highlight>
                <a:latin typeface="Arial" panose="020B0604020202020204" pitchFamily="34" charset="0"/>
              </a:rPr>
              <a:t> into a new </a:t>
            </a:r>
            <a:r>
              <a:rPr lang="en-US" b="0" i="0" u="none" strike="noStrike" dirty="0">
                <a:solidFill>
                  <a:srgbClr val="202122"/>
                </a:solidFill>
                <a:effectLst/>
                <a:highlight>
                  <a:srgbClr val="FFFFFF"/>
                </a:highlight>
                <a:latin typeface="Arial" panose="020B0604020202020204" pitchFamily="34" charset="0"/>
                <a:hlinkClick r:id="rId7" tooltip="Deep learning"/>
              </a:rPr>
              <a:t>deep learning</a:t>
            </a:r>
            <a:r>
              <a:rPr lang="en-US" b="0" i="0" dirty="0">
                <a:solidFill>
                  <a:srgbClr val="202122"/>
                </a:solidFill>
                <a:effectLst/>
                <a:highlight>
                  <a:srgbClr val="FFFFFF"/>
                </a:highlight>
                <a:latin typeface="Arial" panose="020B0604020202020204" pitchFamily="34" charset="0"/>
              </a:rPr>
              <a:t> architecture known as the </a:t>
            </a:r>
            <a:r>
              <a:rPr lang="en-US" b="0" i="0" u="none" strike="noStrike" dirty="0">
                <a:solidFill>
                  <a:srgbClr val="202122"/>
                </a:solidFill>
                <a:effectLst/>
                <a:highlight>
                  <a:srgbClr val="FFFFFF"/>
                </a:highlight>
                <a:latin typeface="Arial" panose="020B0604020202020204" pitchFamily="34" charset="0"/>
                <a:hlinkClick r:id="rId8" tooltip="Transformer (machine learning model)"/>
              </a:rPr>
              <a:t>transformer</a:t>
            </a:r>
            <a:r>
              <a:rPr lang="en-US" b="0" i="0" dirty="0">
                <a:solidFill>
                  <a:srgbClr val="202122"/>
                </a:solidFill>
                <a:effectLst/>
                <a:highlight>
                  <a:srgbClr val="FFFFFF"/>
                </a:highlight>
                <a:latin typeface="Arial" panose="020B0604020202020204" pitchFamily="34" charset="0"/>
              </a:rPr>
              <a:t>. The paper is considered by some to be a founding document for modern </a:t>
            </a:r>
            <a:r>
              <a:rPr lang="en-US" b="0" i="0" u="none" strike="noStrike" dirty="0">
                <a:solidFill>
                  <a:srgbClr val="202122"/>
                </a:solidFill>
                <a:effectLst/>
                <a:highlight>
                  <a:srgbClr val="FFFFFF"/>
                </a:highlight>
                <a:latin typeface="Arial" panose="020B0604020202020204" pitchFamily="34" charset="0"/>
                <a:hlinkClick r:id="rId9" tooltip="Artificial intelligence"/>
              </a:rPr>
              <a:t>artificial intelligence</a:t>
            </a:r>
            <a:r>
              <a:rPr lang="en-US" b="0" i="0" dirty="0">
                <a:solidFill>
                  <a:srgbClr val="202122"/>
                </a:solidFill>
                <a:effectLst/>
                <a:highlight>
                  <a:srgbClr val="FFFFFF"/>
                </a:highlight>
                <a:latin typeface="Arial" panose="020B0604020202020204" pitchFamily="34" charset="0"/>
              </a:rPr>
              <a:t>, as transformers became the main architecture of </a:t>
            </a:r>
            <a:r>
              <a:rPr lang="en-US" b="0" i="0" u="none" strike="noStrike" dirty="0">
                <a:solidFill>
                  <a:srgbClr val="202122"/>
                </a:solidFill>
                <a:effectLst/>
                <a:highlight>
                  <a:srgbClr val="FFFFFF"/>
                </a:highlight>
                <a:latin typeface="Arial" panose="020B0604020202020204" pitchFamily="34" charset="0"/>
                <a:hlinkClick r:id="rId10" tooltip="Large language model"/>
              </a:rPr>
              <a:t>large language models</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11"/>
              </a:rPr>
              <a:t>[3]</a:t>
            </a:r>
            <a:r>
              <a:rPr lang="en-US" b="0" i="0" u="none" strike="noStrike" baseline="30000" dirty="0">
                <a:solidFill>
                  <a:srgbClr val="202122"/>
                </a:solidFill>
                <a:effectLst/>
                <a:highlight>
                  <a:srgbClr val="FFFFFF"/>
                </a:highlight>
                <a:latin typeface="Arial" panose="020B0604020202020204" pitchFamily="34" charset="0"/>
                <a:hlinkClick r:id="rId12"/>
              </a:rPr>
              <a:t>[4]</a:t>
            </a:r>
            <a:r>
              <a:rPr lang="en-US" b="0" i="0" dirty="0">
                <a:solidFill>
                  <a:srgbClr val="202122"/>
                </a:solidFill>
                <a:effectLst/>
                <a:highlight>
                  <a:srgbClr val="FFFFFF"/>
                </a:highlight>
                <a:latin typeface="Arial" panose="020B0604020202020204" pitchFamily="34" charset="0"/>
              </a:rPr>
              <a:t> At the time, the focus of the research was on improving </a:t>
            </a:r>
            <a:r>
              <a:rPr lang="en-US" b="0" i="0" u="none" strike="noStrike" dirty="0">
                <a:solidFill>
                  <a:srgbClr val="202122"/>
                </a:solidFill>
                <a:effectLst/>
                <a:highlight>
                  <a:srgbClr val="FFFFFF"/>
                </a:highlight>
                <a:latin typeface="Arial" panose="020B0604020202020204" pitchFamily="34" charset="0"/>
                <a:hlinkClick r:id="rId13" tooltip="Seq2seq"/>
              </a:rPr>
              <a:t>Seq2seq</a:t>
            </a:r>
            <a:r>
              <a:rPr lang="en-US" b="0" i="0" dirty="0">
                <a:solidFill>
                  <a:srgbClr val="202122"/>
                </a:solidFill>
                <a:effectLst/>
                <a:highlight>
                  <a:srgbClr val="FFFFFF"/>
                </a:highlight>
                <a:latin typeface="Arial" panose="020B0604020202020204" pitchFamily="34" charset="0"/>
              </a:rPr>
              <a:t> techniques for </a:t>
            </a:r>
            <a:r>
              <a:rPr lang="en-US" b="0" i="0" u="none" strike="noStrike" dirty="0">
                <a:solidFill>
                  <a:srgbClr val="202122"/>
                </a:solidFill>
                <a:effectLst/>
                <a:highlight>
                  <a:srgbClr val="FFFFFF"/>
                </a:highlight>
                <a:latin typeface="Arial" panose="020B0604020202020204" pitchFamily="34" charset="0"/>
                <a:hlinkClick r:id="rId14" tooltip="Machine translation"/>
              </a:rPr>
              <a:t>machine translation</a:t>
            </a:r>
            <a:r>
              <a:rPr lang="en-US" b="0" i="0" dirty="0">
                <a:solidFill>
                  <a:srgbClr val="202122"/>
                </a:solidFill>
                <a:effectLst/>
                <a:highlight>
                  <a:srgbClr val="FFFFFF"/>
                </a:highlight>
                <a:latin typeface="Arial" panose="020B0604020202020204" pitchFamily="34" charset="0"/>
              </a:rPr>
              <a:t>, but even in their paper the authors saw the potential for other tasks like </a:t>
            </a:r>
            <a:r>
              <a:rPr lang="en-US" b="0" i="0" u="none" strike="noStrike" dirty="0">
                <a:solidFill>
                  <a:srgbClr val="202122"/>
                </a:solidFill>
                <a:effectLst/>
                <a:highlight>
                  <a:srgbClr val="FFFFFF"/>
                </a:highlight>
                <a:latin typeface="Arial" panose="020B0604020202020204" pitchFamily="34" charset="0"/>
                <a:hlinkClick r:id="rId15" tooltip="Question answering"/>
              </a:rPr>
              <a:t>question answering</a:t>
            </a:r>
            <a:r>
              <a:rPr lang="en-US" b="0" i="0" dirty="0">
                <a:solidFill>
                  <a:srgbClr val="202122"/>
                </a:solidFill>
                <a:effectLst/>
                <a:highlight>
                  <a:srgbClr val="FFFFFF"/>
                </a:highlight>
                <a:latin typeface="Arial" panose="020B0604020202020204" pitchFamily="34" charset="0"/>
              </a:rPr>
              <a:t> and for what is now called </a:t>
            </a:r>
            <a:r>
              <a:rPr lang="en-US" b="0" i="0" u="none" strike="noStrike" dirty="0">
                <a:solidFill>
                  <a:srgbClr val="202122"/>
                </a:solidFill>
                <a:effectLst/>
                <a:highlight>
                  <a:srgbClr val="FFFFFF"/>
                </a:highlight>
                <a:latin typeface="Arial" panose="020B0604020202020204" pitchFamily="34" charset="0"/>
                <a:hlinkClick r:id="rId16" tooltip="Generative artificial intelligence"/>
              </a:rPr>
              <a:t>multimodal Generative AI</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17"/>
              </a:rPr>
              <a:t>[5]</a:t>
            </a:r>
            <a:endParaRPr lang="en-US" b="0" i="0"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The paper's title is a reference to the song "</a:t>
            </a:r>
            <a:r>
              <a:rPr lang="en-US" b="0" i="0" u="none" strike="noStrike" dirty="0">
                <a:solidFill>
                  <a:srgbClr val="202122"/>
                </a:solidFill>
                <a:effectLst/>
                <a:highlight>
                  <a:srgbClr val="FFFFFF"/>
                </a:highlight>
                <a:latin typeface="Arial" panose="020B0604020202020204" pitchFamily="34" charset="0"/>
                <a:hlinkClick r:id="rId18" tooltip="All You Need Is Love"/>
              </a:rPr>
              <a:t>All You Need Is Love</a:t>
            </a:r>
            <a:r>
              <a:rPr lang="en-US" b="0" i="0" dirty="0">
                <a:solidFill>
                  <a:srgbClr val="202122"/>
                </a:solidFill>
                <a:effectLst/>
                <a:highlight>
                  <a:srgbClr val="FFFFFF"/>
                </a:highlight>
                <a:latin typeface="Arial" panose="020B0604020202020204" pitchFamily="34" charset="0"/>
              </a:rPr>
              <a:t>" by </a:t>
            </a:r>
            <a:r>
              <a:rPr lang="en-US" b="0" i="0" u="none" strike="noStrike" dirty="0">
                <a:solidFill>
                  <a:srgbClr val="202122"/>
                </a:solidFill>
                <a:effectLst/>
                <a:highlight>
                  <a:srgbClr val="FFFFFF"/>
                </a:highlight>
                <a:latin typeface="Arial" panose="020B0604020202020204" pitchFamily="34" charset="0"/>
                <a:hlinkClick r:id="rId19" tooltip="The Beatles"/>
              </a:rPr>
              <a:t>the Beatles</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highlight>
                  <a:srgbClr val="FFFFFF"/>
                </a:highlight>
                <a:latin typeface="Arial" panose="020B0604020202020204" pitchFamily="34" charset="0"/>
                <a:hlinkClick r:id="rId20"/>
              </a:rPr>
              <a:t>[6]</a:t>
            </a:r>
            <a:endParaRPr lang="en-US" b="0" i="0"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As of 2024, the paper has been cited more than 100,000 times.</a:t>
            </a:r>
            <a:r>
              <a:rPr lang="en-US" b="0" i="0" u="none" strike="noStrike" baseline="30000" dirty="0">
                <a:solidFill>
                  <a:srgbClr val="202122"/>
                </a:solidFill>
                <a:effectLst/>
                <a:highlight>
                  <a:srgbClr val="FFFFFF"/>
                </a:highlight>
                <a:latin typeface="Arial" panose="020B0604020202020204" pitchFamily="34" charset="0"/>
                <a:hlinkClick r:id="rId21"/>
              </a:rPr>
              <a:t>[7]</a:t>
            </a:r>
            <a:endParaRPr lang="en-US" b="0" i="0" dirty="0">
              <a:solidFill>
                <a:srgbClr val="202122"/>
              </a:solidFill>
              <a:effectLst/>
              <a:highlight>
                <a:srgbClr val="FFFFFF"/>
              </a:highlight>
              <a:latin typeface="Arial" panose="020B0604020202020204" pitchFamily="34" charset="0"/>
            </a:endParaRPr>
          </a:p>
          <a:p>
            <a:endParaRPr lang="en-US" dirty="0"/>
          </a:p>
          <a:p>
            <a:endParaRPr lang="en-US" dirty="0"/>
          </a:p>
          <a:p>
            <a:r>
              <a:rPr lang="en-US" b="0" i="0" dirty="0">
                <a:solidFill>
                  <a:srgbClr val="222222"/>
                </a:solidFill>
                <a:effectLst/>
                <a:highlight>
                  <a:srgbClr val="FFFFFF"/>
                </a:highlight>
                <a:latin typeface="Harding"/>
              </a:rPr>
              <a:t>Deep learning: a variant of machine learning involving neural networks with multiple layers of processing ‘</a:t>
            </a:r>
            <a:r>
              <a:rPr lang="en-US" b="0" i="0" dirty="0" err="1">
                <a:solidFill>
                  <a:srgbClr val="222222"/>
                </a:solidFill>
                <a:effectLst/>
                <a:highlight>
                  <a:srgbClr val="FFFFFF"/>
                </a:highlight>
                <a:latin typeface="Harding"/>
              </a:rPr>
              <a:t>perceptrons</a:t>
            </a:r>
            <a:r>
              <a:rPr lang="en-US" b="0" i="0" dirty="0">
                <a:solidFill>
                  <a:srgbClr val="222222"/>
                </a:solidFill>
                <a:effectLst/>
                <a:highlight>
                  <a:srgbClr val="FFFFFF"/>
                </a:highlight>
                <a:latin typeface="Harding"/>
              </a:rPr>
              <a:t>’ (nodes), which together facilitate extraction of higher features of unstructured input data (for example, images, video and text).</a:t>
            </a:r>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6</a:t>
            </a:fld>
            <a:endParaRPr lang="en-US"/>
          </a:p>
        </p:txBody>
      </p:sp>
    </p:spTree>
    <p:extLst>
      <p:ext uri="{BB962C8B-B14F-4D97-AF65-F5344CB8AC3E}">
        <p14:creationId xmlns:p14="http://schemas.microsoft.com/office/powerpoint/2010/main" val="300533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Embeddings = vector associated with each token that encapsulates its meaning. Transformer actually works on the embeddings, not the tokens directly. </a:t>
            </a:r>
          </a:p>
          <a:p>
            <a:r>
              <a:rPr lang="en-US" dirty="0">
                <a:effectLst/>
                <a:latin typeface="Helvetica Neue" panose="02000503000000020004" pitchFamily="2" charset="0"/>
              </a:rPr>
              <a:t>Projections: hidden states -&gt; </a:t>
            </a:r>
            <a:r>
              <a:rPr lang="en-US" dirty="0" err="1">
                <a:effectLst/>
                <a:latin typeface="Helvetica Neue" panose="02000503000000020004" pitchFamily="2" charset="0"/>
              </a:rPr>
              <a:t>softmax</a:t>
            </a:r>
            <a:r>
              <a:rPr lang="en-US" dirty="0">
                <a:effectLst/>
                <a:latin typeface="Helvetica Neue" panose="02000503000000020004" pitchFamily="2" charset="0"/>
              </a:rPr>
              <a:t> = probabilities for every word in the vocabulary -&gt; a variety of ways to choose how to do this. (e.g. greedy - choose the highest)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“LLMs are large-scale language models trained on massive corpora of text with millions of trained parameters allowing for the processing and “understanding” of human-generated text. LLMs have recently generated significant attention for their range of functionality including prediction/classification tasks, text summarization, and the generation of responses to user prompts”</a:t>
            </a:r>
          </a:p>
          <a:p>
            <a:endParaRPr lang="en-US" dirty="0"/>
          </a:p>
          <a:p>
            <a:endParaRPr lang="en-US" dirty="0"/>
          </a:p>
          <a:p>
            <a:r>
              <a:rPr lang="en-US" dirty="0"/>
              <a:t>Citation as above. https://</a:t>
            </a:r>
            <a:r>
              <a:rPr lang="en-US" dirty="0" err="1"/>
              <a:t>www.ccjm.org</a:t>
            </a:r>
            <a:r>
              <a:rPr lang="en-US" dirty="0"/>
              <a:t>/content/91/3/173 </a:t>
            </a:r>
          </a:p>
          <a:p>
            <a:endParaRPr lang="en-US" dirty="0"/>
          </a:p>
          <a:p>
            <a:r>
              <a:rPr lang="en-US" dirty="0">
                <a:effectLst/>
                <a:latin typeface="Helvetica Neue" panose="02000503000000020004" pitchFamily="2" charset="0"/>
              </a:rPr>
              <a:t>“LLMs are large-scale language models trained on massive corpora of text with millions of trained parameters allowing for the processing and “understanding” of human-generated text. LLMs have recently generated significant attention for their range of functionality including prediction/classification tasks, text summarization, and the generation of responses to user prompts”</a:t>
            </a:r>
          </a:p>
          <a:p>
            <a:endParaRPr lang="en-US" dirty="0"/>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7</a:t>
            </a:fld>
            <a:endParaRPr lang="en-US"/>
          </a:p>
        </p:txBody>
      </p:sp>
    </p:spTree>
    <p:extLst>
      <p:ext uri="{BB962C8B-B14F-4D97-AF65-F5344CB8AC3E}">
        <p14:creationId xmlns:p14="http://schemas.microsoft.com/office/powerpoint/2010/main" val="271641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https://</a:t>
            </a:r>
            <a:r>
              <a:rPr lang="en-US" dirty="0" err="1">
                <a:effectLst/>
                <a:latin typeface="Helvetica Neue" panose="02000503000000020004" pitchFamily="2" charset="0"/>
              </a:rPr>
              <a:t>cameronrwolfe.substack.com</a:t>
            </a:r>
            <a:r>
              <a:rPr lang="en-US" dirty="0">
                <a:effectLst/>
                <a:latin typeface="Helvetica Neue" panose="02000503000000020004" pitchFamily="2" charset="0"/>
              </a:rPr>
              <a:t>/p/</a:t>
            </a:r>
            <a:r>
              <a:rPr lang="en-US" dirty="0" err="1">
                <a:effectLst/>
                <a:latin typeface="Helvetica Neue" panose="02000503000000020004" pitchFamily="2" charset="0"/>
              </a:rPr>
              <a:t>summarization-and-the-evolution-of?utm_medium</a:t>
            </a:r>
            <a:r>
              <a:rPr lang="en-US" dirty="0">
                <a:effectLst/>
                <a:latin typeface="Helvetica Neue" panose="02000503000000020004" pitchFamily="2" charset="0"/>
              </a:rPr>
              <a:t>=</a:t>
            </a:r>
            <a:r>
              <a:rPr lang="en-US" dirty="0" err="1">
                <a:effectLst/>
                <a:latin typeface="Helvetica Neue" panose="02000503000000020004" pitchFamily="2" charset="0"/>
              </a:rPr>
              <a:t>email&amp;publication_id</a:t>
            </a:r>
            <a:r>
              <a:rPr lang="en-US" dirty="0">
                <a:effectLst/>
                <a:latin typeface="Helvetica Neue" panose="02000503000000020004" pitchFamily="2" charset="0"/>
              </a:rPr>
              <a:t>=1092659&amp;triedRedirect=true evolution of LLMs</a:t>
            </a:r>
          </a:p>
          <a:p>
            <a:endParaRPr lang="en-US" dirty="0">
              <a:effectLst/>
              <a:latin typeface="Helvetica Neue" panose="02000503000000020004" pitchFamily="2" charset="0"/>
            </a:endParaRPr>
          </a:p>
          <a:p>
            <a:r>
              <a:rPr lang="en-US" dirty="0">
                <a:effectLst/>
                <a:latin typeface="Helvetica Neue" panose="02000503000000020004" pitchFamily="2" charset="0"/>
              </a:rPr>
              <a:t>GPUs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hlinkClick r:id="rId3"/>
              </a:rPr>
              <a:t>https://www.reuters.com/technology/nvidia-set-overtake-apple-worlds-second-most-valuable-company-2024-05-31/</a:t>
            </a: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8</a:t>
            </a:fld>
            <a:endParaRPr lang="en-US"/>
          </a:p>
        </p:txBody>
      </p:sp>
    </p:spTree>
    <p:extLst>
      <p:ext uri="{BB962C8B-B14F-4D97-AF65-F5344CB8AC3E}">
        <p14:creationId xmlns:p14="http://schemas.microsoft.com/office/powerpoint/2010/main" val="292889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333333"/>
                </a:solidFill>
                <a:effectLst/>
                <a:highlight>
                  <a:srgbClr val="FFFFFF"/>
                </a:highlight>
                <a:latin typeface="Montserrat" pitchFamily="2" charset="77"/>
              </a:rPr>
              <a:t>Pretraining:</a:t>
            </a:r>
            <a:r>
              <a:rPr lang="en-US" b="0" i="0" dirty="0">
                <a:solidFill>
                  <a:srgbClr val="333333"/>
                </a:solidFill>
                <a:effectLst/>
                <a:highlight>
                  <a:srgbClr val="FFFFFF"/>
                </a:highlight>
                <a:latin typeface="Montserrat" pitchFamily="2" charset="77"/>
              </a:rPr>
              <a:t> The initial phase of training a model on a large data set before fine-tuning it on a task-specific data set. The parameters are updated in the training process.</a:t>
            </a:r>
          </a:p>
          <a:p>
            <a:pPr algn="l"/>
            <a:r>
              <a:rPr lang="en-US" b="0" i="1" dirty="0">
                <a:solidFill>
                  <a:srgbClr val="333333"/>
                </a:solidFill>
                <a:effectLst/>
                <a:highlight>
                  <a:srgbClr val="FFFFFF"/>
                </a:highlight>
                <a:latin typeface="Montserrat" pitchFamily="2" charset="77"/>
              </a:rPr>
              <a:t>Fine-tuning:</a:t>
            </a:r>
            <a:r>
              <a:rPr lang="en-US" b="0" i="0" dirty="0">
                <a:solidFill>
                  <a:srgbClr val="333333"/>
                </a:solidFill>
                <a:effectLst/>
                <a:highlight>
                  <a:srgbClr val="FFFFFF"/>
                </a:highlight>
                <a:latin typeface="Montserrat" pitchFamily="2" charset="77"/>
              </a:rPr>
              <a:t> Further training a pretrained model on a specific task and adjusting the preexisting parameters to achieve better performance for a particular task.</a:t>
            </a:r>
          </a:p>
          <a:p>
            <a:endParaRPr lang="en-US" dirty="0">
              <a:effectLst/>
              <a:latin typeface="Helvetica Neue" panose="02000503000000020004" pitchFamily="2" charset="0"/>
            </a:endParaRPr>
          </a:p>
          <a:p>
            <a:r>
              <a:rPr lang="en-US" dirty="0">
                <a:effectLst/>
                <a:latin typeface="Helvetica Neue" panose="02000503000000020004" pitchFamily="2" charset="0"/>
              </a:rPr>
              <a:t>Unsupervised Pre-training - expose it to a huge amount of text, so that it can learn the probabilities of the next words. </a:t>
            </a:r>
          </a:p>
          <a:p>
            <a:r>
              <a:rPr lang="en-US" dirty="0">
                <a:effectLst/>
                <a:latin typeface="Helvetica Neue" panose="02000503000000020004" pitchFamily="2" charset="0"/>
              </a:rPr>
              <a:t>“During pretraining, neural LMs are trained to learn the general structure of written content by performing basic tasks such as predicting a word hidden in a sentence or if two sentences precede each other;” Linguistic features, syntactic and semantic relationships. </a:t>
            </a:r>
          </a:p>
          <a:p>
            <a:r>
              <a:rPr lang="en-US" dirty="0">
                <a:effectLst/>
                <a:latin typeface="Helvetica Neue" panose="02000503000000020004" pitchFamily="2" charset="0"/>
              </a:rPr>
              <a:t>—&gt; then, you fine-tune on a smaller training data set of interest to do the task hat you want.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Further training: = reinforcement learning (don’t say racist things or tell people how to commit crimes) </a:t>
            </a:r>
          </a:p>
          <a:p>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https://</a:t>
            </a:r>
            <a:r>
              <a:rPr lang="en-US" dirty="0" err="1">
                <a:effectLst/>
                <a:latin typeface="Helvetica Neue" panose="02000503000000020004" pitchFamily="2" charset="0"/>
              </a:rPr>
              <a:t>arxiv.org</a:t>
            </a:r>
            <a:r>
              <a:rPr lang="en-US" dirty="0">
                <a:effectLst/>
                <a:latin typeface="Helvetica Neue" panose="02000503000000020004" pitchFamily="2" charset="0"/>
              </a:rPr>
              <a:t>/abs/2303.12712</a:t>
            </a:r>
          </a:p>
          <a:p>
            <a:endParaRPr lang="en-US" dirty="0">
              <a:effectLst/>
              <a:latin typeface="Helvetica Neue" panose="02000503000000020004" pitchFamily="2" charset="0"/>
            </a:endParaRPr>
          </a:p>
          <a:p>
            <a:r>
              <a:rPr lang="en-US" dirty="0">
                <a:effectLst/>
                <a:latin typeface="Helvetica Neue" panose="02000503000000020004" pitchFamily="2" charset="0"/>
              </a:rPr>
              <a:t>Why does this matter? </a:t>
            </a:r>
          </a:p>
          <a:p>
            <a:r>
              <a:rPr lang="en-US" dirty="0">
                <a:effectLst/>
                <a:latin typeface="Helvetica Neue" panose="02000503000000020004" pitchFamily="2" charset="0"/>
              </a:rPr>
              <a:t>You get something called transfer learning… if you can predict the next word </a:t>
            </a:r>
            <a:r>
              <a:rPr lang="en-US" dirty="0" err="1">
                <a:effectLst/>
                <a:latin typeface="Helvetica Neue" panose="02000503000000020004" pitchFamily="2" charset="0"/>
              </a:rPr>
              <a:t>sooo</a:t>
            </a:r>
            <a:r>
              <a:rPr lang="en-US" dirty="0">
                <a:effectLst/>
                <a:latin typeface="Helvetica Neue" panose="02000503000000020004" pitchFamily="2" charset="0"/>
              </a:rPr>
              <a:t> well, you start to get generalizable knowledge. -&gt; surprising.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This means that you can just train an extremely large model once, but then apply it to many different tasks</a:t>
            </a:r>
          </a:p>
          <a:p>
            <a:r>
              <a:rPr lang="en-US" dirty="0">
                <a:effectLst/>
                <a:latin typeface="Helvetica Neue" panose="02000503000000020004" pitchFamily="2" charset="0"/>
              </a:rPr>
              <a:t>(previously, you’d either need to come up with some rules on your own; or label a database on your own.. now, it’ll work fairly well on its own)</a:t>
            </a:r>
          </a:p>
          <a:p>
            <a:endParaRPr lang="en-US" dirty="0"/>
          </a:p>
        </p:txBody>
      </p:sp>
      <p:sp>
        <p:nvSpPr>
          <p:cNvPr id="4" name="Slide Number Placeholder 3"/>
          <p:cNvSpPr>
            <a:spLocks noGrp="1"/>
          </p:cNvSpPr>
          <p:nvPr>
            <p:ph type="sldNum" sz="quarter" idx="5"/>
          </p:nvPr>
        </p:nvSpPr>
        <p:spPr/>
        <p:txBody>
          <a:bodyPr/>
          <a:lstStyle/>
          <a:p>
            <a:fld id="{C7DEF287-33D9-0E42-95C7-39177C7AD25C}" type="slidenum">
              <a:rPr lang="en-US" smtClean="0"/>
              <a:t>9</a:t>
            </a:fld>
            <a:endParaRPr lang="en-US"/>
          </a:p>
        </p:txBody>
      </p:sp>
    </p:spTree>
    <p:extLst>
      <p:ext uri="{BB962C8B-B14F-4D97-AF65-F5344CB8AC3E}">
        <p14:creationId xmlns:p14="http://schemas.microsoft.com/office/powerpoint/2010/main" val="80333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20E2-F329-C8A0-B26D-E961B872A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717344-3C80-FE8E-044F-DDA85D4FF4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C2A588-9D6E-D3F0-5630-435A93BB7C2E}"/>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058F0459-7280-BDFA-147D-0137EF743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8D36F-ED40-9130-6FE6-A235E9C455C2}"/>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51823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947B-9C42-1BF0-48DF-3D985412E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5C98A9-C06A-508F-F6FB-541A85F613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9E413-8B5B-14D1-7613-FEF0D0C03875}"/>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888D281D-E6D2-35FC-BEA6-76EB179C5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A2EE1-1F94-4141-E185-EFAF899F20CD}"/>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8949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1C880-6EBB-B3C9-2C0E-1AC1030851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F2A062-0B6E-6CD5-0E86-B0D3282002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7A4BC-1E27-26AD-932E-2D30C7940606}"/>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84B9F56B-6007-1F4F-BFB6-A40828628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787B7-C837-A53A-58A4-E3AAD78A9A90}"/>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420728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A7D1-12A4-C4F4-5596-BDA5DCBC2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5E91C-5B7D-AB0E-22A4-39AF6892C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49C89-2CC2-D0CA-515B-39E38E0D79D7}"/>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78D9EC34-99B9-C843-049F-1C3C26C12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65409-4379-B486-556C-0F56678330DC}"/>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1839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1B43-CFD6-9A38-FFBE-EAEF341E9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49220-F217-3B2A-99F1-4DF4BE2554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48E72-E831-D893-C849-23AB68320D2C}"/>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D9EC29B2-EB1D-4F0F-8700-518CF6C17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8F74F-6EF2-BDC2-0BB7-248CF2A69BB7}"/>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38873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C13E-9BD6-84F8-45FE-CF6E2A240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16799-FF0D-3F3A-99FB-B96EA2EB10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669121-5005-9C16-C3EC-EF365C021C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999A0F-3397-0DA7-0BED-3F2D10866FE1}"/>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6" name="Footer Placeholder 5">
            <a:extLst>
              <a:ext uri="{FF2B5EF4-FFF2-40B4-BE49-F238E27FC236}">
                <a16:creationId xmlns:a16="http://schemas.microsoft.com/office/drawing/2014/main" id="{07CCCDBB-D660-0B55-7F01-842106341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C58D3-4CED-1C19-380A-508E625B1C51}"/>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212022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3BA3-8503-AD7D-F912-F6E4717E7A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926EC-FEA7-5F36-C0CB-8ED2DCEC6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5CA5D2-12B8-2CFB-CBEB-5E4DB609F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02183D-2BCE-C353-C243-A248B7264C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EDFE3D-7163-E249-2964-7DDC35F665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48DA39-9C97-69CD-2564-1E447CCE1F71}"/>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8" name="Footer Placeholder 7">
            <a:extLst>
              <a:ext uri="{FF2B5EF4-FFF2-40B4-BE49-F238E27FC236}">
                <a16:creationId xmlns:a16="http://schemas.microsoft.com/office/drawing/2014/main" id="{A1C34FC4-9BAF-6237-A942-91093B555A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186923-4D27-5816-4464-7D44386BF985}"/>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6336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6D00-AFBC-DCF4-B2BD-EACDA5360D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8094F1-D88F-510C-2542-1281DCF48697}"/>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4" name="Footer Placeholder 3">
            <a:extLst>
              <a:ext uri="{FF2B5EF4-FFF2-40B4-BE49-F238E27FC236}">
                <a16:creationId xmlns:a16="http://schemas.microsoft.com/office/drawing/2014/main" id="{54B13A2D-2D74-77C2-8E09-6771C42EA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310AA5-D3F4-12E7-402B-9769A794AEAA}"/>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38467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6B437-B9EC-C32D-8F95-86244DEA69A4}"/>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3" name="Footer Placeholder 2">
            <a:extLst>
              <a:ext uri="{FF2B5EF4-FFF2-40B4-BE49-F238E27FC236}">
                <a16:creationId xmlns:a16="http://schemas.microsoft.com/office/drawing/2014/main" id="{E6D907FD-C202-5AC7-D19A-795744B69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511071-E179-C2E8-C57B-6AADD8305F74}"/>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79897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07E9-B1C7-BC90-C334-2517AC6C4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B6796C-B439-6B4F-BBF3-A11BC96AC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C6E5A9-A54A-5EE8-DD72-6C856C30A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9AAD5-D6AE-92ED-BED6-24393ABEC433}"/>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6" name="Footer Placeholder 5">
            <a:extLst>
              <a:ext uri="{FF2B5EF4-FFF2-40B4-BE49-F238E27FC236}">
                <a16:creationId xmlns:a16="http://schemas.microsoft.com/office/drawing/2014/main" id="{65368F0E-07F4-6539-56E9-74A4B22F0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0AA37-E8D4-76EB-FC13-D697F1DD9D92}"/>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56225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2F76-A838-3EB6-15FA-1A742F7CC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FFDA45-EC4B-78DE-56C7-CB6E33D49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4EF2D5-9706-7AA5-C2A6-2B64BA608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2398C-C285-0E01-9F7E-DD04B48C427A}"/>
              </a:ext>
            </a:extLst>
          </p:cNvPr>
          <p:cNvSpPr>
            <a:spLocks noGrp="1"/>
          </p:cNvSpPr>
          <p:nvPr>
            <p:ph type="dt" sz="half" idx="10"/>
          </p:nvPr>
        </p:nvSpPr>
        <p:spPr/>
        <p:txBody>
          <a:bodyPr/>
          <a:lstStyle/>
          <a:p>
            <a:fld id="{58D4DA20-5D36-7244-9C58-302E1C3D6B61}" type="datetimeFigureOut">
              <a:rPr lang="en-US" smtClean="0"/>
              <a:t>11/7/24</a:t>
            </a:fld>
            <a:endParaRPr lang="en-US"/>
          </a:p>
        </p:txBody>
      </p:sp>
      <p:sp>
        <p:nvSpPr>
          <p:cNvPr id="6" name="Footer Placeholder 5">
            <a:extLst>
              <a:ext uri="{FF2B5EF4-FFF2-40B4-BE49-F238E27FC236}">
                <a16:creationId xmlns:a16="http://schemas.microsoft.com/office/drawing/2014/main" id="{EB74C366-2E6F-7BDD-F5AF-59A52781D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1038A-E7EF-3B49-120E-F83BF42B8DD8}"/>
              </a:ext>
            </a:extLst>
          </p:cNvPr>
          <p:cNvSpPr>
            <a:spLocks noGrp="1"/>
          </p:cNvSpPr>
          <p:nvPr>
            <p:ph type="sldNum" sz="quarter" idx="12"/>
          </p:nvPr>
        </p:nvSpPr>
        <p:spPr/>
        <p:txBody>
          <a:bodyPr/>
          <a:lstStyle/>
          <a:p>
            <a:fld id="{9B5295B9-EEFA-5849-AEC5-F4008C92523B}" type="slidenum">
              <a:rPr lang="en-US" smtClean="0"/>
              <a:t>‹#›</a:t>
            </a:fld>
            <a:endParaRPr lang="en-US"/>
          </a:p>
        </p:txBody>
      </p:sp>
    </p:spTree>
    <p:extLst>
      <p:ext uri="{BB962C8B-B14F-4D97-AF65-F5344CB8AC3E}">
        <p14:creationId xmlns:p14="http://schemas.microsoft.com/office/powerpoint/2010/main" val="168584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88CFDF-0B97-8704-2955-B8BE6CBD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9DFC3-77D4-6BC8-607A-8B2AF19ADF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3A7DB-F5C6-8B12-10BB-B8F17C129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D4DA20-5D36-7244-9C58-302E1C3D6B61}" type="datetimeFigureOut">
              <a:rPr lang="en-US" smtClean="0"/>
              <a:t>11/7/24</a:t>
            </a:fld>
            <a:endParaRPr lang="en-US"/>
          </a:p>
        </p:txBody>
      </p:sp>
      <p:sp>
        <p:nvSpPr>
          <p:cNvPr id="5" name="Footer Placeholder 4">
            <a:extLst>
              <a:ext uri="{FF2B5EF4-FFF2-40B4-BE49-F238E27FC236}">
                <a16:creationId xmlns:a16="http://schemas.microsoft.com/office/drawing/2014/main" id="{6193D21B-4633-FDAF-CF83-F34244C25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A135EE-77AB-172C-9E9B-E9CC169D1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5295B9-EEFA-5849-AEC5-F4008C92523B}" type="slidenum">
              <a:rPr lang="en-US" smtClean="0"/>
              <a:t>‹#›</a:t>
            </a:fld>
            <a:endParaRPr lang="en-US"/>
          </a:p>
        </p:txBody>
      </p:sp>
    </p:spTree>
    <p:extLst>
      <p:ext uri="{BB962C8B-B14F-4D97-AF65-F5344CB8AC3E}">
        <p14:creationId xmlns:p14="http://schemas.microsoft.com/office/powerpoint/2010/main" val="1916564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50" name="Picture 6" descr="The Terminator – Vidiots">
            <a:extLst>
              <a:ext uri="{FF2B5EF4-FFF2-40B4-BE49-F238E27FC236}">
                <a16:creationId xmlns:a16="http://schemas.microsoft.com/office/drawing/2014/main" id="{D2061839-8A91-5E46-D858-0062059E7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55" b="5410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BB25C28-C98D-CE86-472C-F745CCBEFB9B}"/>
              </a:ext>
            </a:extLst>
          </p:cNvPr>
          <p:cNvSpPr txBox="1">
            <a:spLocks/>
          </p:cNvSpPr>
          <p:nvPr/>
        </p:nvSpPr>
        <p:spPr>
          <a:xfrm>
            <a:off x="67850" y="7850687"/>
            <a:ext cx="10515600" cy="20183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t>ARTIFICIAL INTELLIGENCE FOR HOUSESTAFF</a:t>
            </a:r>
          </a:p>
        </p:txBody>
      </p:sp>
      <p:sp>
        <p:nvSpPr>
          <p:cNvPr id="2" name="TextBox 1">
            <a:extLst>
              <a:ext uri="{FF2B5EF4-FFF2-40B4-BE49-F238E27FC236}">
                <a16:creationId xmlns:a16="http://schemas.microsoft.com/office/drawing/2014/main" id="{B6C9221E-A1BA-8875-E71D-883433FD58BF}"/>
              </a:ext>
            </a:extLst>
          </p:cNvPr>
          <p:cNvSpPr txBox="1"/>
          <p:nvPr/>
        </p:nvSpPr>
        <p:spPr>
          <a:xfrm>
            <a:off x="8820975" y="425885"/>
            <a:ext cx="3369501" cy="2062103"/>
          </a:xfrm>
          <a:prstGeom prst="rect">
            <a:avLst/>
          </a:prstGeom>
          <a:noFill/>
        </p:spPr>
        <p:txBody>
          <a:bodyPr wrap="square" rtlCol="0">
            <a:spAutoFit/>
          </a:bodyPr>
          <a:lstStyle/>
          <a:p>
            <a:r>
              <a:rPr lang="en-US" sz="3200" b="1" dirty="0">
                <a:solidFill>
                  <a:srgbClr val="960604"/>
                </a:solidFill>
                <a:latin typeface="Terminator Two" pitchFamily="2" charset="0"/>
              </a:rPr>
              <a:t>ARTIFICIAL INTELLIGENCE FOR HOUSESTAFF</a:t>
            </a:r>
          </a:p>
        </p:txBody>
      </p:sp>
    </p:spTree>
    <p:extLst>
      <p:ext uri="{BB962C8B-B14F-4D97-AF65-F5344CB8AC3E}">
        <p14:creationId xmlns:p14="http://schemas.microsoft.com/office/powerpoint/2010/main" val="292884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1A3-9EC9-0992-2D88-FBBE0648FA9A}"/>
              </a:ext>
            </a:extLst>
          </p:cNvPr>
          <p:cNvSpPr>
            <a:spLocks noGrp="1"/>
          </p:cNvSpPr>
          <p:nvPr>
            <p:ph type="title"/>
          </p:nvPr>
        </p:nvSpPr>
        <p:spPr/>
        <p:txBody>
          <a:bodyPr/>
          <a:lstStyle/>
          <a:p>
            <a:r>
              <a:rPr lang="en-US" dirty="0"/>
              <a:t>Review: How (and why) do LLMs work?</a:t>
            </a:r>
          </a:p>
        </p:txBody>
      </p:sp>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p:txBody>
          <a:bodyPr>
            <a:normAutofit/>
          </a:bodyPr>
          <a:lstStyle/>
          <a:p>
            <a:r>
              <a:rPr lang="en-US" dirty="0"/>
              <a:t>They are statistical machine learning algorithms called </a:t>
            </a:r>
            <a:r>
              <a:rPr lang="en-US" b="1" dirty="0"/>
              <a:t>transformers</a:t>
            </a:r>
            <a:r>
              <a:rPr lang="en-US" dirty="0"/>
              <a:t> (work very well on text)</a:t>
            </a:r>
          </a:p>
          <a:p>
            <a:pPr lvl="1"/>
            <a:r>
              <a:rPr lang="en-US" dirty="0"/>
              <a:t>Flexible machine-learning method built on </a:t>
            </a:r>
            <a:r>
              <a:rPr lang="en-US" b="1" dirty="0"/>
              <a:t>neural networks</a:t>
            </a:r>
          </a:p>
          <a:p>
            <a:pPr lvl="1"/>
            <a:r>
              <a:rPr lang="en-US" dirty="0"/>
              <a:t>Attention mechanism allows it to handle references (context window)</a:t>
            </a:r>
          </a:p>
          <a:p>
            <a:pPr lvl="2"/>
            <a:r>
              <a:rPr lang="en-US" dirty="0"/>
              <a:t>Images, time-series, etc. require modified algorithms.</a:t>
            </a:r>
          </a:p>
          <a:p>
            <a:pPr lvl="1"/>
            <a:r>
              <a:rPr lang="en-US" dirty="0"/>
              <a:t>They learn </a:t>
            </a:r>
            <a:r>
              <a:rPr lang="en-US" u="sng" dirty="0"/>
              <a:t>patterns of co-occurrence in massive data sets and numerical representations of meaning.</a:t>
            </a:r>
            <a:r>
              <a:rPr lang="en-US" dirty="0"/>
              <a:t> </a:t>
            </a:r>
          </a:p>
          <a:p>
            <a:pPr lvl="2"/>
            <a:r>
              <a:rPr lang="en-US" dirty="0"/>
              <a:t>It turns out this works well enough to apply to novel problems (</a:t>
            </a:r>
            <a:r>
              <a:rPr lang="en-US" b="1" dirty="0"/>
              <a:t>transfer learning</a:t>
            </a:r>
            <a:r>
              <a:rPr lang="en-US" dirty="0"/>
              <a:t>)</a:t>
            </a:r>
          </a:p>
        </p:txBody>
      </p:sp>
    </p:spTree>
    <p:extLst>
      <p:ext uri="{BB962C8B-B14F-4D97-AF65-F5344CB8AC3E}">
        <p14:creationId xmlns:p14="http://schemas.microsoft.com/office/powerpoint/2010/main" val="42037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1116-40B4-0DFA-FD38-42CFC42CB11C}"/>
              </a:ext>
            </a:extLst>
          </p:cNvPr>
          <p:cNvSpPr>
            <a:spLocks noGrp="1"/>
          </p:cNvSpPr>
          <p:nvPr>
            <p:ph type="title"/>
          </p:nvPr>
        </p:nvSpPr>
        <p:spPr/>
        <p:txBody>
          <a:bodyPr/>
          <a:lstStyle/>
          <a:p>
            <a:r>
              <a:rPr lang="en-US" dirty="0"/>
              <a:t>Mundane Stuff </a:t>
            </a:r>
          </a:p>
        </p:txBody>
      </p:sp>
      <p:pic>
        <p:nvPicPr>
          <p:cNvPr id="4" name="Picture 3">
            <a:extLst>
              <a:ext uri="{FF2B5EF4-FFF2-40B4-BE49-F238E27FC236}">
                <a16:creationId xmlns:a16="http://schemas.microsoft.com/office/drawing/2014/main" id="{18849B93-0365-A493-EC95-3BEB57DB0297}"/>
              </a:ext>
            </a:extLst>
          </p:cNvPr>
          <p:cNvPicPr>
            <a:picLocks noChangeAspect="1"/>
          </p:cNvPicPr>
          <p:nvPr/>
        </p:nvPicPr>
        <p:blipFill>
          <a:blip r:embed="rId3"/>
          <a:stretch>
            <a:fillRect/>
          </a:stretch>
        </p:blipFill>
        <p:spPr>
          <a:xfrm>
            <a:off x="3581400" y="1690688"/>
            <a:ext cx="7772400" cy="4535704"/>
          </a:xfrm>
          <a:prstGeom prst="rect">
            <a:avLst/>
          </a:prstGeom>
        </p:spPr>
      </p:pic>
      <p:pic>
        <p:nvPicPr>
          <p:cNvPr id="3074" name="Picture 2" descr="Image">
            <a:extLst>
              <a:ext uri="{FF2B5EF4-FFF2-40B4-BE49-F238E27FC236}">
                <a16:creationId xmlns:a16="http://schemas.microsoft.com/office/drawing/2014/main" id="{4C748C16-6098-2FB0-2273-6CA85BD72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08" y="2137150"/>
            <a:ext cx="5515627" cy="288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FE7DC922-814F-AB90-9CAC-B53F851C7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68" y="167861"/>
            <a:ext cx="3249061" cy="65222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a:extLst>
              <a:ext uri="{FF2B5EF4-FFF2-40B4-BE49-F238E27FC236}">
                <a16:creationId xmlns:a16="http://schemas.microsoft.com/office/drawing/2014/main" id="{E0A0D02C-B7F7-6291-5264-1DBC4AD4A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487" y="167861"/>
            <a:ext cx="4716596" cy="38905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a:extLst>
              <a:ext uri="{FF2B5EF4-FFF2-40B4-BE49-F238E27FC236}">
                <a16:creationId xmlns:a16="http://schemas.microsoft.com/office/drawing/2014/main" id="{20E77961-F15F-1D29-8D4B-E2041AB94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115" y="3965627"/>
            <a:ext cx="5102638" cy="2905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61C1C45-6BEB-8FB7-0D58-0B625EA638E6}"/>
              </a:ext>
            </a:extLst>
          </p:cNvPr>
          <p:cNvPicPr>
            <a:picLocks noChangeAspect="1"/>
          </p:cNvPicPr>
          <p:nvPr/>
        </p:nvPicPr>
        <p:blipFill>
          <a:blip r:embed="rId5"/>
          <a:stretch>
            <a:fillRect/>
          </a:stretch>
        </p:blipFill>
        <p:spPr>
          <a:xfrm>
            <a:off x="8252638" y="1653436"/>
            <a:ext cx="3794472" cy="3438393"/>
          </a:xfrm>
          <a:prstGeom prst="rect">
            <a:avLst/>
          </a:prstGeom>
        </p:spPr>
      </p:pic>
      <p:sp>
        <p:nvSpPr>
          <p:cNvPr id="3" name="Rounded Rectangle 2">
            <a:extLst>
              <a:ext uri="{FF2B5EF4-FFF2-40B4-BE49-F238E27FC236}">
                <a16:creationId xmlns:a16="http://schemas.microsoft.com/office/drawing/2014/main" id="{DA4CDE34-12F6-5A71-B023-EFE3AB771C57}"/>
              </a:ext>
            </a:extLst>
          </p:cNvPr>
          <p:cNvSpPr/>
          <p:nvPr/>
        </p:nvSpPr>
        <p:spPr>
          <a:xfrm>
            <a:off x="10149874" y="4396636"/>
            <a:ext cx="1649644" cy="695193"/>
          </a:xfrm>
          <a:prstGeom prst="round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08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79895-EBC6-4E3B-6F82-5E30C86DE7C4}"/>
              </a:ext>
            </a:extLst>
          </p:cNvPr>
          <p:cNvPicPr>
            <a:picLocks noChangeAspect="1"/>
          </p:cNvPicPr>
          <p:nvPr/>
        </p:nvPicPr>
        <p:blipFill>
          <a:blip r:embed="rId2"/>
          <a:stretch>
            <a:fillRect/>
          </a:stretch>
        </p:blipFill>
        <p:spPr>
          <a:xfrm>
            <a:off x="5749369" y="0"/>
            <a:ext cx="6442631" cy="6858000"/>
          </a:xfrm>
          <a:prstGeom prst="rect">
            <a:avLst/>
          </a:prstGeom>
        </p:spPr>
      </p:pic>
      <p:pic>
        <p:nvPicPr>
          <p:cNvPr id="5" name="Picture 4">
            <a:extLst>
              <a:ext uri="{FF2B5EF4-FFF2-40B4-BE49-F238E27FC236}">
                <a16:creationId xmlns:a16="http://schemas.microsoft.com/office/drawing/2014/main" id="{5CF6B260-3C75-A3C8-7B55-C98F1AAD88D9}"/>
              </a:ext>
            </a:extLst>
          </p:cNvPr>
          <p:cNvPicPr>
            <a:picLocks noChangeAspect="1"/>
          </p:cNvPicPr>
          <p:nvPr/>
        </p:nvPicPr>
        <p:blipFill>
          <a:blip r:embed="rId3"/>
          <a:stretch>
            <a:fillRect/>
          </a:stretch>
        </p:blipFill>
        <p:spPr>
          <a:xfrm>
            <a:off x="336903" y="1281592"/>
            <a:ext cx="5351136" cy="1114360"/>
          </a:xfrm>
          <a:prstGeom prst="rect">
            <a:avLst/>
          </a:prstGeom>
        </p:spPr>
      </p:pic>
      <p:pic>
        <p:nvPicPr>
          <p:cNvPr id="6" name="Picture 5">
            <a:extLst>
              <a:ext uri="{FF2B5EF4-FFF2-40B4-BE49-F238E27FC236}">
                <a16:creationId xmlns:a16="http://schemas.microsoft.com/office/drawing/2014/main" id="{AAA6DAE0-445A-7ED1-1463-087D9B4D3E2D}"/>
              </a:ext>
            </a:extLst>
          </p:cNvPr>
          <p:cNvPicPr>
            <a:picLocks noChangeAspect="1"/>
          </p:cNvPicPr>
          <p:nvPr/>
        </p:nvPicPr>
        <p:blipFill>
          <a:blip r:embed="rId4"/>
          <a:stretch>
            <a:fillRect/>
          </a:stretch>
        </p:blipFill>
        <p:spPr>
          <a:xfrm>
            <a:off x="275573" y="3015642"/>
            <a:ext cx="5666102" cy="2395952"/>
          </a:xfrm>
          <a:prstGeom prst="rect">
            <a:avLst/>
          </a:prstGeom>
        </p:spPr>
      </p:pic>
    </p:spTree>
    <p:extLst>
      <p:ext uri="{BB962C8B-B14F-4D97-AF65-F5344CB8AC3E}">
        <p14:creationId xmlns:p14="http://schemas.microsoft.com/office/powerpoint/2010/main" val="70159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8AF8D-FE95-6D70-220E-1A7C27A3564B}"/>
              </a:ext>
            </a:extLst>
          </p:cNvPr>
          <p:cNvPicPr>
            <a:picLocks noChangeAspect="1"/>
          </p:cNvPicPr>
          <p:nvPr/>
        </p:nvPicPr>
        <p:blipFill>
          <a:blip r:embed="rId3"/>
          <a:stretch>
            <a:fillRect/>
          </a:stretch>
        </p:blipFill>
        <p:spPr>
          <a:xfrm>
            <a:off x="468682" y="314060"/>
            <a:ext cx="5502058" cy="173223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509C6C0-08E8-EA63-9524-9EFFF2FA16C0}"/>
              </a:ext>
            </a:extLst>
          </p:cNvPr>
          <p:cNvPicPr>
            <a:picLocks noChangeAspect="1"/>
          </p:cNvPicPr>
          <p:nvPr/>
        </p:nvPicPr>
        <p:blipFill>
          <a:blip r:embed="rId4"/>
          <a:stretch>
            <a:fillRect/>
          </a:stretch>
        </p:blipFill>
        <p:spPr>
          <a:xfrm>
            <a:off x="501041" y="2071350"/>
            <a:ext cx="5397674" cy="4681520"/>
          </a:xfrm>
          <a:prstGeom prst="rect">
            <a:avLst/>
          </a:prstGeom>
        </p:spPr>
      </p:pic>
      <p:pic>
        <p:nvPicPr>
          <p:cNvPr id="7" name="Picture 6">
            <a:extLst>
              <a:ext uri="{FF2B5EF4-FFF2-40B4-BE49-F238E27FC236}">
                <a16:creationId xmlns:a16="http://schemas.microsoft.com/office/drawing/2014/main" id="{39D4061C-CBC2-7626-C4BE-8FE46E67304A}"/>
              </a:ext>
            </a:extLst>
          </p:cNvPr>
          <p:cNvPicPr>
            <a:picLocks noChangeAspect="1"/>
          </p:cNvPicPr>
          <p:nvPr/>
        </p:nvPicPr>
        <p:blipFill>
          <a:blip r:embed="rId5"/>
          <a:stretch>
            <a:fillRect/>
          </a:stretch>
        </p:blipFill>
        <p:spPr>
          <a:xfrm>
            <a:off x="6325644" y="389216"/>
            <a:ext cx="5397674" cy="150587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60716B8-7CBC-3717-E283-C06220EF16CA}"/>
              </a:ext>
            </a:extLst>
          </p:cNvPr>
          <p:cNvPicPr>
            <a:picLocks noChangeAspect="1"/>
          </p:cNvPicPr>
          <p:nvPr/>
        </p:nvPicPr>
        <p:blipFill>
          <a:blip r:embed="rId6"/>
          <a:stretch>
            <a:fillRect/>
          </a:stretch>
        </p:blipFill>
        <p:spPr>
          <a:xfrm>
            <a:off x="7031103" y="2070452"/>
            <a:ext cx="4292600" cy="4737100"/>
          </a:xfrm>
          <a:prstGeom prst="rect">
            <a:avLst/>
          </a:prstGeom>
        </p:spPr>
      </p:pic>
    </p:spTree>
    <p:extLst>
      <p:ext uri="{BB962C8B-B14F-4D97-AF65-F5344CB8AC3E}">
        <p14:creationId xmlns:p14="http://schemas.microsoft.com/office/powerpoint/2010/main" val="400365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5402A2-2E87-F13E-8165-D9AE50DEABB1}"/>
              </a:ext>
            </a:extLst>
          </p:cNvPr>
          <p:cNvPicPr>
            <a:picLocks noChangeAspect="1"/>
          </p:cNvPicPr>
          <p:nvPr/>
        </p:nvPicPr>
        <p:blipFill>
          <a:blip r:embed="rId3"/>
          <a:stretch>
            <a:fillRect/>
          </a:stretch>
        </p:blipFill>
        <p:spPr>
          <a:xfrm>
            <a:off x="1909176" y="139465"/>
            <a:ext cx="7772400" cy="1889530"/>
          </a:xfrm>
          <a:prstGeom prst="rect">
            <a:avLst/>
          </a:prstGeom>
        </p:spPr>
      </p:pic>
      <p:pic>
        <p:nvPicPr>
          <p:cNvPr id="6" name="Picture 5">
            <a:extLst>
              <a:ext uri="{FF2B5EF4-FFF2-40B4-BE49-F238E27FC236}">
                <a16:creationId xmlns:a16="http://schemas.microsoft.com/office/drawing/2014/main" id="{3FD3C5D0-6267-2D1C-2994-5E0E34E09FC8}"/>
              </a:ext>
            </a:extLst>
          </p:cNvPr>
          <p:cNvPicPr>
            <a:picLocks noChangeAspect="1"/>
          </p:cNvPicPr>
          <p:nvPr/>
        </p:nvPicPr>
        <p:blipFill>
          <a:blip r:embed="rId4"/>
          <a:stretch>
            <a:fillRect/>
          </a:stretch>
        </p:blipFill>
        <p:spPr>
          <a:xfrm>
            <a:off x="280792" y="2758746"/>
            <a:ext cx="4580028" cy="3930932"/>
          </a:xfrm>
          <a:prstGeom prst="rect">
            <a:avLst/>
          </a:prstGeom>
        </p:spPr>
      </p:pic>
      <p:pic>
        <p:nvPicPr>
          <p:cNvPr id="7" name="Picture 6">
            <a:extLst>
              <a:ext uri="{FF2B5EF4-FFF2-40B4-BE49-F238E27FC236}">
                <a16:creationId xmlns:a16="http://schemas.microsoft.com/office/drawing/2014/main" id="{AB0C882D-BF25-C3BE-CB68-25F7E497EC2C}"/>
              </a:ext>
            </a:extLst>
          </p:cNvPr>
          <p:cNvPicPr>
            <a:picLocks noChangeAspect="1"/>
          </p:cNvPicPr>
          <p:nvPr/>
        </p:nvPicPr>
        <p:blipFill>
          <a:blip r:embed="rId5"/>
          <a:stretch>
            <a:fillRect/>
          </a:stretch>
        </p:blipFill>
        <p:spPr>
          <a:xfrm>
            <a:off x="5211349" y="2131606"/>
            <a:ext cx="6699859" cy="4586929"/>
          </a:xfrm>
          <a:prstGeom prst="rect">
            <a:avLst/>
          </a:prstGeom>
        </p:spPr>
      </p:pic>
      <p:sp>
        <p:nvSpPr>
          <p:cNvPr id="8" name="TextBox 7">
            <a:extLst>
              <a:ext uri="{FF2B5EF4-FFF2-40B4-BE49-F238E27FC236}">
                <a16:creationId xmlns:a16="http://schemas.microsoft.com/office/drawing/2014/main" id="{5E553108-A730-FFC6-8B24-0E0ADDDCE805}"/>
              </a:ext>
            </a:extLst>
          </p:cNvPr>
          <p:cNvSpPr txBox="1"/>
          <p:nvPr/>
        </p:nvSpPr>
        <p:spPr>
          <a:xfrm>
            <a:off x="300625" y="2179307"/>
            <a:ext cx="4610299" cy="369332"/>
          </a:xfrm>
          <a:prstGeom prst="rect">
            <a:avLst/>
          </a:prstGeom>
          <a:noFill/>
        </p:spPr>
        <p:txBody>
          <a:bodyPr wrap="square" rtlCol="0">
            <a:spAutoFit/>
          </a:bodyPr>
          <a:lstStyle/>
          <a:p>
            <a:r>
              <a:rPr lang="en-US" dirty="0"/>
              <a:t>GPT 3-4 vs Physician’s on their boards (Israel)</a:t>
            </a:r>
          </a:p>
        </p:txBody>
      </p:sp>
    </p:spTree>
    <p:extLst>
      <p:ext uri="{BB962C8B-B14F-4D97-AF65-F5344CB8AC3E}">
        <p14:creationId xmlns:p14="http://schemas.microsoft.com/office/powerpoint/2010/main" val="374573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925E-D93C-D77F-DEE3-494E301EEDCE}"/>
              </a:ext>
            </a:extLst>
          </p:cNvPr>
          <p:cNvSpPr>
            <a:spLocks noGrp="1"/>
          </p:cNvSpPr>
          <p:nvPr>
            <p:ph type="title"/>
          </p:nvPr>
        </p:nvSpPr>
        <p:spPr>
          <a:xfrm>
            <a:off x="838200" y="365125"/>
            <a:ext cx="4539531" cy="1325563"/>
          </a:xfrm>
        </p:spPr>
        <p:txBody>
          <a:bodyPr/>
          <a:lstStyle/>
          <a:p>
            <a:r>
              <a:rPr lang="en-US" dirty="0"/>
              <a:t>Are we going to be out of job? </a:t>
            </a:r>
          </a:p>
        </p:txBody>
      </p:sp>
      <p:sp>
        <p:nvSpPr>
          <p:cNvPr id="3" name="Content Placeholder 2">
            <a:extLst>
              <a:ext uri="{FF2B5EF4-FFF2-40B4-BE49-F238E27FC236}">
                <a16:creationId xmlns:a16="http://schemas.microsoft.com/office/drawing/2014/main" id="{B53FDEA9-F358-EEBA-CAA5-6B929348D49E}"/>
              </a:ext>
            </a:extLst>
          </p:cNvPr>
          <p:cNvSpPr>
            <a:spLocks noGrp="1"/>
          </p:cNvSpPr>
          <p:nvPr>
            <p:ph idx="1"/>
          </p:nvPr>
        </p:nvSpPr>
        <p:spPr>
          <a:xfrm>
            <a:off x="838200" y="1825625"/>
            <a:ext cx="4385153" cy="4351338"/>
          </a:xfrm>
        </p:spPr>
        <p:txBody>
          <a:bodyPr/>
          <a:lstStyle/>
          <a:p>
            <a:pPr marL="0" indent="0">
              <a:buNone/>
            </a:pPr>
            <a:r>
              <a:rPr lang="en-US" u="sng" dirty="0" err="1"/>
              <a:t>Pulm</a:t>
            </a:r>
            <a:r>
              <a:rPr lang="en-US" u="sng" dirty="0"/>
              <a:t>/CC Case</a:t>
            </a:r>
            <a:r>
              <a:rPr lang="en-US" dirty="0"/>
              <a:t> conference for recurrent hospitalizations with hemoptysis </a:t>
            </a:r>
          </a:p>
        </p:txBody>
      </p:sp>
      <p:pic>
        <p:nvPicPr>
          <p:cNvPr id="4" name="Picture 3">
            <a:extLst>
              <a:ext uri="{FF2B5EF4-FFF2-40B4-BE49-F238E27FC236}">
                <a16:creationId xmlns:a16="http://schemas.microsoft.com/office/drawing/2014/main" id="{0325BC7C-AB87-4A0F-28B5-43229E7C70DB}"/>
              </a:ext>
            </a:extLst>
          </p:cNvPr>
          <p:cNvPicPr>
            <a:picLocks noChangeAspect="1"/>
          </p:cNvPicPr>
          <p:nvPr/>
        </p:nvPicPr>
        <p:blipFill>
          <a:blip r:embed="rId2"/>
          <a:stretch>
            <a:fillRect/>
          </a:stretch>
        </p:blipFill>
        <p:spPr>
          <a:xfrm>
            <a:off x="5377731" y="0"/>
            <a:ext cx="6547156" cy="6858000"/>
          </a:xfrm>
          <a:prstGeom prst="rect">
            <a:avLst/>
          </a:prstGeom>
        </p:spPr>
      </p:pic>
      <p:sp>
        <p:nvSpPr>
          <p:cNvPr id="5" name="TextBox 4">
            <a:extLst>
              <a:ext uri="{FF2B5EF4-FFF2-40B4-BE49-F238E27FC236}">
                <a16:creationId xmlns:a16="http://schemas.microsoft.com/office/drawing/2014/main" id="{0EC620AF-8850-C4DD-FE11-A7C39F96D2B0}"/>
              </a:ext>
            </a:extLst>
          </p:cNvPr>
          <p:cNvSpPr txBox="1"/>
          <p:nvPr/>
        </p:nvSpPr>
        <p:spPr>
          <a:xfrm>
            <a:off x="446185" y="3429000"/>
            <a:ext cx="4777168" cy="3282309"/>
          </a:xfrm>
          <a:prstGeom prst="rect">
            <a:avLst/>
          </a:prstGeom>
          <a:noFill/>
        </p:spPr>
        <p:txBody>
          <a:bodyPr wrap="square">
            <a:spAutoFit/>
          </a:bodyPr>
          <a:lstStyle/>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Before vs after clarifying a recent pulm</a:t>
            </a:r>
            <a:r>
              <a:rPr lang="en-US" kern="0" dirty="0">
                <a:solidFill>
                  <a:srgbClr val="0E0E0E"/>
                </a:solidFill>
                <a:latin typeface="System Font"/>
                <a:ea typeface="Aptos" panose="020B0004020202020204" pitchFamily="34" charset="0"/>
                <a:cs typeface="System Font"/>
              </a:rPr>
              <a:t>onary vein ablation </a:t>
            </a:r>
            <a:endParaRPr lang="en-US" sz="1800" kern="0" dirty="0">
              <a:solidFill>
                <a:srgbClr val="0E0E0E"/>
              </a:solidFill>
              <a:effectLst/>
              <a:latin typeface="System Font"/>
              <a:ea typeface="Aptos" panose="020B0004020202020204" pitchFamily="34" charset="0"/>
              <a:cs typeface="System Font"/>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1.	</a:t>
            </a:r>
            <a:r>
              <a:rPr lang="en-US" sz="1800" b="1" kern="0" dirty="0">
                <a:solidFill>
                  <a:srgbClr val="0E0E0E"/>
                </a:solidFill>
                <a:effectLst/>
                <a:latin typeface="System Font"/>
                <a:ea typeface="Aptos" panose="020B0004020202020204" pitchFamily="34" charset="0"/>
                <a:cs typeface="System Font"/>
              </a:rPr>
              <a:t>Bronchogenic Carcinoma (35%)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2.	</a:t>
            </a:r>
            <a:r>
              <a:rPr lang="en-US" sz="1800" b="1" kern="0" dirty="0">
                <a:solidFill>
                  <a:srgbClr val="0E0E0E"/>
                </a:solidFill>
                <a:effectLst/>
                <a:latin typeface="System Font"/>
                <a:ea typeface="Aptos" panose="020B0004020202020204" pitchFamily="34" charset="0"/>
                <a:cs typeface="System Font"/>
              </a:rPr>
              <a:t>Recurrent Coccidioidomycosis (Valley Fever) (25%)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3.	</a:t>
            </a:r>
            <a:r>
              <a:rPr lang="en-US" sz="1800" b="1" kern="0" dirty="0">
                <a:solidFill>
                  <a:srgbClr val="0E0E0E"/>
                </a:solidFill>
                <a:effectLst/>
                <a:latin typeface="System Font"/>
                <a:ea typeface="Aptos" panose="020B0004020202020204" pitchFamily="34" charset="0"/>
                <a:cs typeface="System Font"/>
              </a:rPr>
              <a:t>Pulmonary Tuberculosis (15%)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4.	</a:t>
            </a:r>
            <a:r>
              <a:rPr lang="en-US" sz="1800" b="1" kern="0" dirty="0">
                <a:solidFill>
                  <a:srgbClr val="0E0E0E"/>
                </a:solidFill>
                <a:effectLst/>
                <a:latin typeface="System Font"/>
                <a:ea typeface="Aptos" panose="020B0004020202020204" pitchFamily="34" charset="0"/>
                <a:cs typeface="System Font"/>
              </a:rPr>
              <a:t>Pulmonary Vasculitis (e.g., Granulomatosis with Polyangiitis) (15%)</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66700" marR="0" indent="-266700">
              <a:lnSpc>
                <a:spcPct val="129000"/>
              </a:lnSpc>
              <a:spcBef>
                <a:spcPts val="0"/>
              </a:spcBef>
              <a:spcAft>
                <a:spcPts val="0"/>
              </a:spcAft>
              <a:tabLst>
                <a:tab pos="165100" algn="r"/>
                <a:tab pos="266700" algn="l"/>
              </a:tabLst>
            </a:pPr>
            <a:r>
              <a:rPr lang="en-US" sz="1800" kern="0" dirty="0">
                <a:solidFill>
                  <a:srgbClr val="0E0E0E"/>
                </a:solidFill>
                <a:effectLst/>
                <a:latin typeface="System Font"/>
                <a:ea typeface="Aptos" panose="020B0004020202020204" pitchFamily="34" charset="0"/>
                <a:cs typeface="System Font"/>
              </a:rPr>
              <a:t>	5.	</a:t>
            </a:r>
            <a:r>
              <a:rPr lang="en-US" sz="1800" b="1" kern="0" dirty="0">
                <a:solidFill>
                  <a:srgbClr val="0E0E0E"/>
                </a:solidFill>
                <a:effectLst/>
                <a:latin typeface="System Font"/>
                <a:ea typeface="Aptos" panose="020B0004020202020204" pitchFamily="34" charset="0"/>
                <a:cs typeface="System Font"/>
              </a:rPr>
              <a:t>Pulmonary Embolism with Infarction (10%)</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6597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48D533C-93C2-7E96-7B29-B27269DF186E}"/>
              </a:ext>
            </a:extLst>
          </p:cNvPr>
          <p:cNvPicPr>
            <a:picLocks noChangeAspect="1"/>
          </p:cNvPicPr>
          <p:nvPr/>
        </p:nvPicPr>
        <p:blipFill>
          <a:blip r:embed="rId3"/>
          <a:stretch>
            <a:fillRect/>
          </a:stretch>
        </p:blipFill>
        <p:spPr>
          <a:xfrm>
            <a:off x="643467" y="600438"/>
            <a:ext cx="5291666" cy="2976560"/>
          </a:xfrm>
          <a:prstGeom prst="rect">
            <a:avLst/>
          </a:prstGeom>
          <a:effectLst>
            <a:outerShdw blurRad="50800" dist="38100" dir="2700000" algn="tl" rotWithShape="0">
              <a:prstClr val="black">
                <a:alpha val="40000"/>
              </a:prstClr>
            </a:outerShdw>
          </a:effectLst>
        </p:spPr>
      </p:pic>
      <p:pic>
        <p:nvPicPr>
          <p:cNvPr id="5" name="Picture 4" descr="A screenshot of a computer&#10;&#10;Description automatically generated">
            <a:extLst>
              <a:ext uri="{FF2B5EF4-FFF2-40B4-BE49-F238E27FC236}">
                <a16:creationId xmlns:a16="http://schemas.microsoft.com/office/drawing/2014/main" id="{1AF386C7-D439-74CA-F115-7D5365D92250}"/>
              </a:ext>
            </a:extLst>
          </p:cNvPr>
          <p:cNvPicPr>
            <a:picLocks noChangeAspect="1"/>
          </p:cNvPicPr>
          <p:nvPr/>
        </p:nvPicPr>
        <p:blipFill>
          <a:blip r:embed="rId4"/>
          <a:stretch>
            <a:fillRect/>
          </a:stretch>
        </p:blipFill>
        <p:spPr>
          <a:xfrm>
            <a:off x="6256865" y="878249"/>
            <a:ext cx="5291667" cy="2420937"/>
          </a:xfrm>
          <a:prstGeom prst="rect">
            <a:avLst/>
          </a:prstGeom>
          <a:effectLst>
            <a:outerShdw blurRad="50800" dist="38100" dir="2700000" algn="tl" rotWithShape="0">
              <a:prstClr val="black">
                <a:alpha val="40000"/>
              </a:prstClr>
            </a:outerShdw>
          </a:effectLst>
        </p:spPr>
      </p:pic>
      <p:pic>
        <p:nvPicPr>
          <p:cNvPr id="3074" name="Picture 2" descr="Figure 1. Key Considerations Related to the Widespread Use of Clinic Visit Recording.">
            <a:extLst>
              <a:ext uri="{FF2B5EF4-FFF2-40B4-BE49-F238E27FC236}">
                <a16:creationId xmlns:a16="http://schemas.microsoft.com/office/drawing/2014/main" id="{22081C7D-80DA-5290-1F7A-AA68D03FD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454" y="3769004"/>
            <a:ext cx="6663847" cy="28008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D09548-7871-BDD9-8F3A-5BF202438C5C}"/>
              </a:ext>
            </a:extLst>
          </p:cNvPr>
          <p:cNvPicPr>
            <a:picLocks noChangeAspect="1"/>
          </p:cNvPicPr>
          <p:nvPr/>
        </p:nvPicPr>
        <p:blipFill>
          <a:blip r:embed="rId6"/>
          <a:stretch>
            <a:fillRect/>
          </a:stretch>
        </p:blipFill>
        <p:spPr>
          <a:xfrm>
            <a:off x="6692242" y="4205211"/>
            <a:ext cx="5203304" cy="15567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5271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45676-6919-8076-98AF-ADE477BDC2A1}"/>
              </a:ext>
            </a:extLst>
          </p:cNvPr>
          <p:cNvPicPr>
            <a:picLocks noChangeAspect="1"/>
          </p:cNvPicPr>
          <p:nvPr/>
        </p:nvPicPr>
        <p:blipFill>
          <a:blip r:embed="rId3"/>
          <a:stretch>
            <a:fillRect/>
          </a:stretch>
        </p:blipFill>
        <p:spPr>
          <a:xfrm>
            <a:off x="388153" y="298265"/>
            <a:ext cx="6463737" cy="3130735"/>
          </a:xfrm>
          <a:prstGeom prst="rect">
            <a:avLst/>
          </a:prstGeom>
        </p:spPr>
      </p:pic>
      <p:sp>
        <p:nvSpPr>
          <p:cNvPr id="6" name="TextBox 5">
            <a:extLst>
              <a:ext uri="{FF2B5EF4-FFF2-40B4-BE49-F238E27FC236}">
                <a16:creationId xmlns:a16="http://schemas.microsoft.com/office/drawing/2014/main" id="{2DC39993-76E7-BFB9-5DAF-8877D66436DC}"/>
              </a:ext>
            </a:extLst>
          </p:cNvPr>
          <p:cNvSpPr txBox="1"/>
          <p:nvPr/>
        </p:nvSpPr>
        <p:spPr>
          <a:xfrm>
            <a:off x="6851890" y="1391737"/>
            <a:ext cx="5158788" cy="923330"/>
          </a:xfrm>
          <a:prstGeom prst="rect">
            <a:avLst/>
          </a:prstGeom>
          <a:noFill/>
        </p:spPr>
        <p:txBody>
          <a:bodyPr wrap="square">
            <a:spAutoFit/>
          </a:bodyPr>
          <a:lstStyle/>
          <a:p>
            <a:r>
              <a:rPr lang="en-US" b="1" i="0" dirty="0">
                <a:solidFill>
                  <a:srgbClr val="000000"/>
                </a:solidFill>
                <a:effectLst/>
                <a:latin typeface="Guardian TextSans Web"/>
              </a:rPr>
              <a:t>Objective</a:t>
            </a:r>
            <a:r>
              <a:rPr lang="en-US" b="0" i="0" dirty="0">
                <a:solidFill>
                  <a:srgbClr val="333333"/>
                </a:solidFill>
                <a:effectLst/>
                <a:latin typeface="Guardian TextSans Web"/>
              </a:rPr>
              <a:t>  To determine whether an LLM can transform discharge summaries into a format that is more readable and understandable.</a:t>
            </a:r>
            <a:endParaRPr lang="en-US" dirty="0"/>
          </a:p>
        </p:txBody>
      </p:sp>
      <p:pic>
        <p:nvPicPr>
          <p:cNvPr id="1026" name="Picture 2">
            <a:extLst>
              <a:ext uri="{FF2B5EF4-FFF2-40B4-BE49-F238E27FC236}">
                <a16:creationId xmlns:a16="http://schemas.microsoft.com/office/drawing/2014/main" id="{05187784-30E4-C283-2DC7-6DA8EA37A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660" y="3691194"/>
            <a:ext cx="6580340" cy="2213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s of Accuracy Ratings">
            <a:extLst>
              <a:ext uri="{FF2B5EF4-FFF2-40B4-BE49-F238E27FC236}">
                <a16:creationId xmlns:a16="http://schemas.microsoft.com/office/drawing/2014/main" id="{936D4DC4-2918-1541-DF4A-B7C13C0BE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153" y="3461620"/>
            <a:ext cx="4989012" cy="3098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E2D869-7C42-093F-D6B5-95F88632E449}"/>
              </a:ext>
            </a:extLst>
          </p:cNvPr>
          <p:cNvSpPr txBox="1"/>
          <p:nvPr/>
        </p:nvSpPr>
        <p:spPr>
          <a:xfrm>
            <a:off x="3851753" y="6452597"/>
            <a:ext cx="1853852" cy="369332"/>
          </a:xfrm>
          <a:prstGeom prst="rect">
            <a:avLst/>
          </a:prstGeom>
          <a:noFill/>
        </p:spPr>
        <p:txBody>
          <a:bodyPr wrap="square" rtlCol="0">
            <a:spAutoFit/>
          </a:bodyPr>
          <a:lstStyle/>
          <a:p>
            <a:r>
              <a:rPr lang="en-US" dirty="0"/>
              <a:t>→less accurate</a:t>
            </a:r>
          </a:p>
        </p:txBody>
      </p:sp>
      <p:sp>
        <p:nvSpPr>
          <p:cNvPr id="8" name="Rounded Rectangle 7">
            <a:extLst>
              <a:ext uri="{FF2B5EF4-FFF2-40B4-BE49-F238E27FC236}">
                <a16:creationId xmlns:a16="http://schemas.microsoft.com/office/drawing/2014/main" id="{0935E225-90CB-F286-68FF-528585A8847E}"/>
              </a:ext>
            </a:extLst>
          </p:cNvPr>
          <p:cNvSpPr/>
          <p:nvPr/>
        </p:nvSpPr>
        <p:spPr>
          <a:xfrm>
            <a:off x="2417523" y="5323562"/>
            <a:ext cx="2868461" cy="107723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1BEF7F-8921-731D-AC3B-AB658EF7A61C}"/>
              </a:ext>
            </a:extLst>
          </p:cNvPr>
          <p:cNvSpPr txBox="1"/>
          <p:nvPr/>
        </p:nvSpPr>
        <p:spPr>
          <a:xfrm>
            <a:off x="6851890" y="6300592"/>
            <a:ext cx="3958072" cy="369332"/>
          </a:xfrm>
          <a:prstGeom prst="rect">
            <a:avLst/>
          </a:prstGeom>
          <a:noFill/>
        </p:spPr>
        <p:txBody>
          <a:bodyPr wrap="square" rtlCol="0">
            <a:spAutoFit/>
          </a:bodyPr>
          <a:lstStyle/>
          <a:p>
            <a:r>
              <a:rPr lang="en-US" dirty="0"/>
              <a:t>Not a promising use</a:t>
            </a:r>
          </a:p>
        </p:txBody>
      </p:sp>
    </p:spTree>
    <p:extLst>
      <p:ext uri="{BB962C8B-B14F-4D97-AF65-F5344CB8AC3E}">
        <p14:creationId xmlns:p14="http://schemas.microsoft.com/office/powerpoint/2010/main" val="3931128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0D0F-C1BE-DED8-AEF0-2E83598D0E1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17C9D8-A035-5533-4003-416B6F618E75}"/>
              </a:ext>
            </a:extLst>
          </p:cNvPr>
          <p:cNvPicPr>
            <a:picLocks noGrp="1" noChangeAspect="1"/>
          </p:cNvPicPr>
          <p:nvPr>
            <p:ph idx="1"/>
          </p:nvPr>
        </p:nvPicPr>
        <p:blipFill>
          <a:blip r:embed="rId3"/>
          <a:stretch>
            <a:fillRect/>
          </a:stretch>
        </p:blipFill>
        <p:spPr>
          <a:xfrm>
            <a:off x="838200" y="254082"/>
            <a:ext cx="10515600" cy="1974819"/>
          </a:xfrm>
          <a:prstGeom prst="rect">
            <a:avLst/>
          </a:prstGeom>
        </p:spPr>
      </p:pic>
      <p:pic>
        <p:nvPicPr>
          <p:cNvPr id="4" name="Picture 3">
            <a:extLst>
              <a:ext uri="{FF2B5EF4-FFF2-40B4-BE49-F238E27FC236}">
                <a16:creationId xmlns:a16="http://schemas.microsoft.com/office/drawing/2014/main" id="{415E1FF3-005D-B114-1907-49395F1EF347}"/>
              </a:ext>
            </a:extLst>
          </p:cNvPr>
          <p:cNvPicPr>
            <a:picLocks noChangeAspect="1"/>
          </p:cNvPicPr>
          <p:nvPr/>
        </p:nvPicPr>
        <p:blipFill>
          <a:blip r:embed="rId4"/>
          <a:stretch>
            <a:fillRect/>
          </a:stretch>
        </p:blipFill>
        <p:spPr>
          <a:xfrm>
            <a:off x="2209800" y="2157405"/>
            <a:ext cx="7772400" cy="4349867"/>
          </a:xfrm>
          <a:prstGeom prst="rect">
            <a:avLst/>
          </a:prstGeom>
        </p:spPr>
      </p:pic>
    </p:spTree>
    <p:extLst>
      <p:ext uri="{BB962C8B-B14F-4D97-AF65-F5344CB8AC3E}">
        <p14:creationId xmlns:p14="http://schemas.microsoft.com/office/powerpoint/2010/main" val="353389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137F6F-16D4-B87A-E71D-222EEB50FEA3}"/>
              </a:ext>
            </a:extLst>
          </p:cNvPr>
          <p:cNvSpPr>
            <a:spLocks noGrp="1"/>
          </p:cNvSpPr>
          <p:nvPr>
            <p:ph idx="1"/>
          </p:nvPr>
        </p:nvSpPr>
        <p:spPr>
          <a:xfrm>
            <a:off x="838200" y="3429000"/>
            <a:ext cx="10515600" cy="3270925"/>
          </a:xfrm>
        </p:spPr>
        <p:txBody>
          <a:bodyPr/>
          <a:lstStyle/>
          <a:p>
            <a:r>
              <a:rPr lang="en-US" sz="2800" b="1" dirty="0"/>
              <a:t>Goal 1: </a:t>
            </a:r>
            <a:r>
              <a:rPr lang="en-US" sz="2800" dirty="0"/>
              <a:t>Demystify </a:t>
            </a:r>
            <a:r>
              <a:rPr lang="en-US" dirty="0"/>
              <a:t>LLMs (etc.)</a:t>
            </a:r>
            <a:r>
              <a:rPr lang="en-US" sz="2800" dirty="0"/>
              <a:t> work</a:t>
            </a:r>
          </a:p>
          <a:p>
            <a:r>
              <a:rPr lang="en-US" sz="2800" b="1" dirty="0"/>
              <a:t>Goal 2:</a:t>
            </a:r>
            <a:r>
              <a:rPr lang="en-US" sz="2800" dirty="0"/>
              <a:t> Current uses</a:t>
            </a:r>
            <a:endParaRPr lang="en-US" sz="2800" b="1" dirty="0"/>
          </a:p>
          <a:p>
            <a:r>
              <a:rPr lang="en-US" b="1" dirty="0"/>
              <a:t>Goal 3: </a:t>
            </a:r>
            <a:r>
              <a:rPr lang="en-US" dirty="0"/>
              <a:t>Pitfalls</a:t>
            </a:r>
          </a:p>
        </p:txBody>
      </p:sp>
      <p:pic>
        <p:nvPicPr>
          <p:cNvPr id="10" name="Picture 9">
            <a:extLst>
              <a:ext uri="{FF2B5EF4-FFF2-40B4-BE49-F238E27FC236}">
                <a16:creationId xmlns:a16="http://schemas.microsoft.com/office/drawing/2014/main" id="{5B912185-D997-2A7B-C97D-F19BA62D5309}"/>
              </a:ext>
            </a:extLst>
          </p:cNvPr>
          <p:cNvPicPr>
            <a:picLocks noChangeAspect="1"/>
          </p:cNvPicPr>
          <p:nvPr/>
        </p:nvPicPr>
        <p:blipFill>
          <a:blip r:embed="rId3"/>
          <a:stretch>
            <a:fillRect/>
          </a:stretch>
        </p:blipFill>
        <p:spPr>
          <a:xfrm>
            <a:off x="2097066" y="200094"/>
            <a:ext cx="7772400" cy="2599795"/>
          </a:xfrm>
          <a:prstGeom prst="rect">
            <a:avLst/>
          </a:prstGeom>
        </p:spPr>
      </p:pic>
      <p:sp>
        <p:nvSpPr>
          <p:cNvPr id="11" name="TextBox 10">
            <a:extLst>
              <a:ext uri="{FF2B5EF4-FFF2-40B4-BE49-F238E27FC236}">
                <a16:creationId xmlns:a16="http://schemas.microsoft.com/office/drawing/2014/main" id="{35D9FF31-FB51-9F95-D54F-74F72C38F94C}"/>
              </a:ext>
            </a:extLst>
          </p:cNvPr>
          <p:cNvSpPr txBox="1"/>
          <p:nvPr/>
        </p:nvSpPr>
        <p:spPr>
          <a:xfrm>
            <a:off x="5370158" y="394117"/>
            <a:ext cx="6100174" cy="369332"/>
          </a:xfrm>
          <a:prstGeom prst="rect">
            <a:avLst/>
          </a:prstGeom>
          <a:noFill/>
        </p:spPr>
        <p:txBody>
          <a:bodyPr wrap="square">
            <a:spAutoFit/>
          </a:bodyPr>
          <a:lstStyle/>
          <a:p>
            <a:r>
              <a:rPr lang="en-US" sz="1800" dirty="0"/>
              <a:t>BSc in computer science (2009).</a:t>
            </a:r>
            <a:endParaRPr lang="en-US" dirty="0"/>
          </a:p>
        </p:txBody>
      </p:sp>
      <p:sp>
        <p:nvSpPr>
          <p:cNvPr id="12" name="TextBox 11">
            <a:extLst>
              <a:ext uri="{FF2B5EF4-FFF2-40B4-BE49-F238E27FC236}">
                <a16:creationId xmlns:a16="http://schemas.microsoft.com/office/drawing/2014/main" id="{29EAE591-3769-9CDF-8872-C500D6E04771}"/>
              </a:ext>
            </a:extLst>
          </p:cNvPr>
          <p:cNvSpPr txBox="1"/>
          <p:nvPr/>
        </p:nvSpPr>
        <p:spPr>
          <a:xfrm>
            <a:off x="5908109" y="2286831"/>
            <a:ext cx="1190681" cy="369332"/>
          </a:xfrm>
          <a:prstGeom prst="rect">
            <a:avLst/>
          </a:prstGeom>
          <a:noFill/>
        </p:spPr>
        <p:txBody>
          <a:bodyPr wrap="square">
            <a:spAutoFit/>
          </a:bodyPr>
          <a:lstStyle/>
          <a:p>
            <a:r>
              <a:rPr lang="en-US" sz="1800" dirty="0"/>
              <a:t>(=Twitter)</a:t>
            </a:r>
            <a:endParaRPr lang="en-US" dirty="0"/>
          </a:p>
        </p:txBody>
      </p:sp>
      <p:sp>
        <p:nvSpPr>
          <p:cNvPr id="13" name="Content Placeholder 2">
            <a:extLst>
              <a:ext uri="{FF2B5EF4-FFF2-40B4-BE49-F238E27FC236}">
                <a16:creationId xmlns:a16="http://schemas.microsoft.com/office/drawing/2014/main" id="{1B8526F7-23D3-1365-3F1D-DACF845B2065}"/>
              </a:ext>
            </a:extLst>
          </p:cNvPr>
          <p:cNvSpPr txBox="1">
            <a:spLocks/>
          </p:cNvSpPr>
          <p:nvPr/>
        </p:nvSpPr>
        <p:spPr>
          <a:xfrm>
            <a:off x="838200" y="5442196"/>
            <a:ext cx="10515600" cy="11665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Disclosure: I claim equity in Mountain Biometrics, Inc., a local startup using machine learning on continuous sensor data to detect decompensation and withdrawal in lightly monitored settings.</a:t>
            </a:r>
          </a:p>
        </p:txBody>
      </p:sp>
    </p:spTree>
    <p:extLst>
      <p:ext uri="{BB962C8B-B14F-4D97-AF65-F5344CB8AC3E}">
        <p14:creationId xmlns:p14="http://schemas.microsoft.com/office/powerpoint/2010/main" val="54880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59EB-32C4-B87A-A43B-014FB68654EC}"/>
              </a:ext>
            </a:extLst>
          </p:cNvPr>
          <p:cNvSpPr>
            <a:spLocks noGrp="1"/>
          </p:cNvSpPr>
          <p:nvPr>
            <p:ph type="title"/>
          </p:nvPr>
        </p:nvSpPr>
        <p:spPr/>
        <p:txBody>
          <a:bodyPr/>
          <a:lstStyle/>
          <a:p>
            <a:r>
              <a:rPr lang="en-US" dirty="0"/>
              <a:t>Statistical Coding: </a:t>
            </a:r>
          </a:p>
        </p:txBody>
      </p:sp>
      <p:pic>
        <p:nvPicPr>
          <p:cNvPr id="4" name="Picture 3">
            <a:extLst>
              <a:ext uri="{FF2B5EF4-FFF2-40B4-BE49-F238E27FC236}">
                <a16:creationId xmlns:a16="http://schemas.microsoft.com/office/drawing/2014/main" id="{B4D2C2B6-0594-FF97-97B9-496B5646B8DB}"/>
              </a:ext>
            </a:extLst>
          </p:cNvPr>
          <p:cNvPicPr>
            <a:picLocks noChangeAspect="1"/>
          </p:cNvPicPr>
          <p:nvPr/>
        </p:nvPicPr>
        <p:blipFill>
          <a:blip r:embed="rId3"/>
          <a:stretch>
            <a:fillRect/>
          </a:stretch>
        </p:blipFill>
        <p:spPr>
          <a:xfrm>
            <a:off x="1058188" y="1981994"/>
            <a:ext cx="4914900" cy="4038600"/>
          </a:xfrm>
          <a:prstGeom prst="rect">
            <a:avLst/>
          </a:prstGeom>
        </p:spPr>
      </p:pic>
      <p:pic>
        <p:nvPicPr>
          <p:cNvPr id="5122" name="Picture 2">
            <a:extLst>
              <a:ext uri="{FF2B5EF4-FFF2-40B4-BE49-F238E27FC236}">
                <a16:creationId xmlns:a16="http://schemas.microsoft.com/office/drawing/2014/main" id="{216FA86B-B968-C787-C6F3-E0C663C87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863" y="365125"/>
            <a:ext cx="4302949" cy="623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CA455C-310A-7EE2-63B4-C8D858004100}"/>
              </a:ext>
            </a:extLst>
          </p:cNvPr>
          <p:cNvPicPr>
            <a:picLocks noChangeAspect="1"/>
          </p:cNvPicPr>
          <p:nvPr/>
        </p:nvPicPr>
        <p:blipFill rotWithShape="1">
          <a:blip r:embed="rId3"/>
          <a:srcRect t="39837"/>
          <a:stretch/>
        </p:blipFill>
        <p:spPr>
          <a:xfrm>
            <a:off x="2570318" y="3807099"/>
            <a:ext cx="3036520" cy="2803185"/>
          </a:xfrm>
          <a:prstGeom prst="rect">
            <a:avLst/>
          </a:prstGeom>
        </p:spPr>
      </p:pic>
      <p:sp>
        <p:nvSpPr>
          <p:cNvPr id="2" name="Title 1">
            <a:extLst>
              <a:ext uri="{FF2B5EF4-FFF2-40B4-BE49-F238E27FC236}">
                <a16:creationId xmlns:a16="http://schemas.microsoft.com/office/drawing/2014/main" id="{28A24248-6262-4028-CA2B-B38A47041C20}"/>
              </a:ext>
            </a:extLst>
          </p:cNvPr>
          <p:cNvSpPr>
            <a:spLocks noGrp="1"/>
          </p:cNvSpPr>
          <p:nvPr>
            <p:ph type="title"/>
          </p:nvPr>
        </p:nvSpPr>
        <p:spPr/>
        <p:txBody>
          <a:bodyPr/>
          <a:lstStyle/>
          <a:p>
            <a:r>
              <a:rPr lang="en-US" dirty="0"/>
              <a:t>Clinical Research Informatics</a:t>
            </a:r>
          </a:p>
        </p:txBody>
      </p:sp>
      <p:pic>
        <p:nvPicPr>
          <p:cNvPr id="5" name="Picture 4">
            <a:extLst>
              <a:ext uri="{FF2B5EF4-FFF2-40B4-BE49-F238E27FC236}">
                <a16:creationId xmlns:a16="http://schemas.microsoft.com/office/drawing/2014/main" id="{9211AFF3-8031-2AD2-6F22-ABC7B89045FC}"/>
              </a:ext>
            </a:extLst>
          </p:cNvPr>
          <p:cNvPicPr>
            <a:picLocks noChangeAspect="1"/>
          </p:cNvPicPr>
          <p:nvPr/>
        </p:nvPicPr>
        <p:blipFill>
          <a:blip r:embed="rId4"/>
          <a:stretch>
            <a:fillRect/>
          </a:stretch>
        </p:blipFill>
        <p:spPr>
          <a:xfrm>
            <a:off x="197285" y="1409372"/>
            <a:ext cx="5898715" cy="1855344"/>
          </a:xfrm>
          <a:prstGeom prst="rect">
            <a:avLst/>
          </a:prstGeom>
        </p:spPr>
      </p:pic>
      <p:pic>
        <p:nvPicPr>
          <p:cNvPr id="4" name="Picture 3">
            <a:extLst>
              <a:ext uri="{FF2B5EF4-FFF2-40B4-BE49-F238E27FC236}">
                <a16:creationId xmlns:a16="http://schemas.microsoft.com/office/drawing/2014/main" id="{9FD4B643-9504-C3B3-A344-83B307886307}"/>
              </a:ext>
            </a:extLst>
          </p:cNvPr>
          <p:cNvPicPr>
            <a:picLocks noChangeAspect="1"/>
          </p:cNvPicPr>
          <p:nvPr/>
        </p:nvPicPr>
        <p:blipFill>
          <a:blip r:embed="rId5"/>
          <a:stretch>
            <a:fillRect/>
          </a:stretch>
        </p:blipFill>
        <p:spPr>
          <a:xfrm>
            <a:off x="5113751" y="2034322"/>
            <a:ext cx="6880964" cy="1916654"/>
          </a:xfrm>
          <a:prstGeom prst="rect">
            <a:avLst/>
          </a:prstGeom>
        </p:spPr>
      </p:pic>
      <p:pic>
        <p:nvPicPr>
          <p:cNvPr id="7" name="Picture 6">
            <a:extLst>
              <a:ext uri="{FF2B5EF4-FFF2-40B4-BE49-F238E27FC236}">
                <a16:creationId xmlns:a16="http://schemas.microsoft.com/office/drawing/2014/main" id="{F77519F7-8006-C74F-81BD-80A8A7DE465B}"/>
              </a:ext>
            </a:extLst>
          </p:cNvPr>
          <p:cNvPicPr>
            <a:picLocks noChangeAspect="1"/>
          </p:cNvPicPr>
          <p:nvPr/>
        </p:nvPicPr>
        <p:blipFill rotWithShape="1">
          <a:blip r:embed="rId3"/>
          <a:srcRect b="60610"/>
          <a:stretch/>
        </p:blipFill>
        <p:spPr>
          <a:xfrm>
            <a:off x="0" y="3698037"/>
            <a:ext cx="2896396" cy="1750591"/>
          </a:xfrm>
          <a:prstGeom prst="rect">
            <a:avLst/>
          </a:prstGeom>
        </p:spPr>
      </p:pic>
      <p:pic>
        <p:nvPicPr>
          <p:cNvPr id="8" name="Picture 7">
            <a:extLst>
              <a:ext uri="{FF2B5EF4-FFF2-40B4-BE49-F238E27FC236}">
                <a16:creationId xmlns:a16="http://schemas.microsoft.com/office/drawing/2014/main" id="{4B345F30-8500-934E-DABB-614733D5CEF4}"/>
              </a:ext>
            </a:extLst>
          </p:cNvPr>
          <p:cNvPicPr>
            <a:picLocks noChangeAspect="1"/>
          </p:cNvPicPr>
          <p:nvPr/>
        </p:nvPicPr>
        <p:blipFill>
          <a:blip r:embed="rId6"/>
          <a:stretch>
            <a:fillRect/>
          </a:stretch>
        </p:blipFill>
        <p:spPr>
          <a:xfrm>
            <a:off x="6358070" y="3915619"/>
            <a:ext cx="4552100" cy="2911704"/>
          </a:xfrm>
          <a:prstGeom prst="rect">
            <a:avLst/>
          </a:prstGeom>
        </p:spPr>
      </p:pic>
    </p:spTree>
    <p:extLst>
      <p:ext uri="{BB962C8B-B14F-4D97-AF65-F5344CB8AC3E}">
        <p14:creationId xmlns:p14="http://schemas.microsoft.com/office/powerpoint/2010/main" val="2789787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4248-6262-4028-CA2B-B38A47041C20}"/>
              </a:ext>
            </a:extLst>
          </p:cNvPr>
          <p:cNvSpPr>
            <a:spLocks noGrp="1"/>
          </p:cNvSpPr>
          <p:nvPr>
            <p:ph type="title"/>
          </p:nvPr>
        </p:nvSpPr>
        <p:spPr/>
        <p:txBody>
          <a:bodyPr/>
          <a:lstStyle/>
          <a:p>
            <a:r>
              <a:rPr lang="en-US" dirty="0"/>
              <a:t>Clinical Research Informatics</a:t>
            </a:r>
          </a:p>
        </p:txBody>
      </p:sp>
      <p:pic>
        <p:nvPicPr>
          <p:cNvPr id="5" name="Content Placeholder 4" descr="Illustrator with solid fill">
            <a:extLst>
              <a:ext uri="{FF2B5EF4-FFF2-40B4-BE49-F238E27FC236}">
                <a16:creationId xmlns:a16="http://schemas.microsoft.com/office/drawing/2014/main" id="{7B14CA00-B6C2-00CC-514B-60819CBC318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45066" y="3887432"/>
            <a:ext cx="1901868" cy="1901868"/>
          </a:xfrm>
        </p:spPr>
      </p:pic>
      <p:pic>
        <p:nvPicPr>
          <p:cNvPr id="7" name="Graphic 6" descr="Processor with solid fill">
            <a:extLst>
              <a:ext uri="{FF2B5EF4-FFF2-40B4-BE49-F238E27FC236}">
                <a16:creationId xmlns:a16="http://schemas.microsoft.com/office/drawing/2014/main" id="{08AD8ED9-279F-7556-1B4C-70EE7FA8FA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0736" y="4033047"/>
            <a:ext cx="1610639" cy="1610639"/>
          </a:xfrm>
          <a:prstGeom prst="rect">
            <a:avLst/>
          </a:prstGeom>
        </p:spPr>
      </p:pic>
      <p:pic>
        <p:nvPicPr>
          <p:cNvPr id="9" name="Graphic 8" descr="Paper with solid fill">
            <a:extLst>
              <a:ext uri="{FF2B5EF4-FFF2-40B4-BE49-F238E27FC236}">
                <a16:creationId xmlns:a16="http://schemas.microsoft.com/office/drawing/2014/main" id="{3C7A0481-8496-0FC8-7AFC-8272466674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993" y="4219936"/>
            <a:ext cx="1168051" cy="1168051"/>
          </a:xfrm>
          <a:prstGeom prst="rect">
            <a:avLst/>
          </a:prstGeom>
        </p:spPr>
      </p:pic>
      <p:sp>
        <p:nvSpPr>
          <p:cNvPr id="10" name="TextBox 9">
            <a:extLst>
              <a:ext uri="{FF2B5EF4-FFF2-40B4-BE49-F238E27FC236}">
                <a16:creationId xmlns:a16="http://schemas.microsoft.com/office/drawing/2014/main" id="{37C8F508-A8B9-3400-A1D3-489EED4BED0D}"/>
              </a:ext>
            </a:extLst>
          </p:cNvPr>
          <p:cNvSpPr txBox="1"/>
          <p:nvPr/>
        </p:nvSpPr>
        <p:spPr>
          <a:xfrm>
            <a:off x="531311" y="1437735"/>
            <a:ext cx="9820406" cy="1200329"/>
          </a:xfrm>
          <a:prstGeom prst="rect">
            <a:avLst/>
          </a:prstGeom>
          <a:noFill/>
        </p:spPr>
        <p:txBody>
          <a:bodyPr wrap="square" rtlCol="0">
            <a:spAutoFit/>
          </a:bodyPr>
          <a:lstStyle/>
          <a:p>
            <a:r>
              <a:rPr lang="en-US" sz="2400" b="1" dirty="0"/>
              <a:t>Goal: </a:t>
            </a:r>
            <a:r>
              <a:rPr lang="en-US" sz="2400" dirty="0"/>
              <a:t>Predict who has hypercapnia</a:t>
            </a:r>
          </a:p>
          <a:p>
            <a:r>
              <a:rPr lang="en-US" sz="2400" b="1" dirty="0"/>
              <a:t>Current: </a:t>
            </a:r>
            <a:r>
              <a:rPr lang="en-US" sz="2400" dirty="0"/>
              <a:t>use structured data like lab values in a logistic regression</a:t>
            </a:r>
          </a:p>
          <a:p>
            <a:r>
              <a:rPr lang="en-US" sz="2400" b="1" dirty="0"/>
              <a:t>Ideal:</a:t>
            </a:r>
            <a:r>
              <a:rPr lang="en-US" sz="2400" dirty="0"/>
              <a:t> extract unstructured data like symptoms to use a predictors</a:t>
            </a:r>
            <a:r>
              <a:rPr lang="en-US" dirty="0"/>
              <a:t> </a:t>
            </a:r>
          </a:p>
        </p:txBody>
      </p:sp>
      <p:sp>
        <p:nvSpPr>
          <p:cNvPr id="11" name="TextBox 10">
            <a:extLst>
              <a:ext uri="{FF2B5EF4-FFF2-40B4-BE49-F238E27FC236}">
                <a16:creationId xmlns:a16="http://schemas.microsoft.com/office/drawing/2014/main" id="{932BBF56-2B36-C0B4-056F-B9417112615E}"/>
              </a:ext>
            </a:extLst>
          </p:cNvPr>
          <p:cNvSpPr txBox="1"/>
          <p:nvPr/>
        </p:nvSpPr>
        <p:spPr>
          <a:xfrm>
            <a:off x="480686" y="3019608"/>
            <a:ext cx="2105416" cy="1200329"/>
          </a:xfrm>
          <a:prstGeom prst="rect">
            <a:avLst/>
          </a:prstGeom>
          <a:noFill/>
        </p:spPr>
        <p:txBody>
          <a:bodyPr wrap="square" rtlCol="0">
            <a:spAutoFit/>
          </a:bodyPr>
          <a:lstStyle/>
          <a:p>
            <a:r>
              <a:rPr lang="en-US" b="1" dirty="0"/>
              <a:t>ED Triage Notes </a:t>
            </a:r>
          </a:p>
          <a:p>
            <a:r>
              <a:rPr lang="en-US" dirty="0"/>
              <a:t>(Data must be present when the model runs)</a:t>
            </a:r>
          </a:p>
        </p:txBody>
      </p:sp>
      <p:sp>
        <p:nvSpPr>
          <p:cNvPr id="12" name="TextBox 11">
            <a:extLst>
              <a:ext uri="{FF2B5EF4-FFF2-40B4-BE49-F238E27FC236}">
                <a16:creationId xmlns:a16="http://schemas.microsoft.com/office/drawing/2014/main" id="{32270BBA-C07F-75AC-B730-48836B2A7B98}"/>
              </a:ext>
            </a:extLst>
          </p:cNvPr>
          <p:cNvSpPr txBox="1"/>
          <p:nvPr/>
        </p:nvSpPr>
        <p:spPr>
          <a:xfrm>
            <a:off x="2660736" y="3019607"/>
            <a:ext cx="2105416" cy="923330"/>
          </a:xfrm>
          <a:prstGeom prst="rect">
            <a:avLst/>
          </a:prstGeom>
          <a:noFill/>
        </p:spPr>
        <p:txBody>
          <a:bodyPr wrap="square" rtlCol="0">
            <a:spAutoFit/>
          </a:bodyPr>
          <a:lstStyle/>
          <a:p>
            <a:r>
              <a:rPr lang="en-US" b="1" dirty="0"/>
              <a:t>Locally-deployed LLM</a:t>
            </a:r>
          </a:p>
          <a:p>
            <a:r>
              <a:rPr lang="en-US" dirty="0"/>
              <a:t>Possible tasks* </a:t>
            </a:r>
          </a:p>
        </p:txBody>
      </p:sp>
      <p:sp>
        <p:nvSpPr>
          <p:cNvPr id="13" name="TextBox 12">
            <a:extLst>
              <a:ext uri="{FF2B5EF4-FFF2-40B4-BE49-F238E27FC236}">
                <a16:creationId xmlns:a16="http://schemas.microsoft.com/office/drawing/2014/main" id="{D01C15F3-2187-550D-3E2E-A90CDAD96172}"/>
              </a:ext>
            </a:extLst>
          </p:cNvPr>
          <p:cNvSpPr txBox="1"/>
          <p:nvPr/>
        </p:nvSpPr>
        <p:spPr>
          <a:xfrm>
            <a:off x="5145066" y="3012390"/>
            <a:ext cx="2280784" cy="646331"/>
          </a:xfrm>
          <a:prstGeom prst="rect">
            <a:avLst/>
          </a:prstGeom>
          <a:noFill/>
        </p:spPr>
        <p:txBody>
          <a:bodyPr wrap="square" rtlCol="0">
            <a:spAutoFit/>
          </a:bodyPr>
          <a:lstStyle/>
          <a:p>
            <a:r>
              <a:rPr lang="en-US" b="1" dirty="0"/>
              <a:t>Use as predictor in diagnostic model</a:t>
            </a:r>
          </a:p>
        </p:txBody>
      </p:sp>
      <p:pic>
        <p:nvPicPr>
          <p:cNvPr id="15" name="Graphic 14" descr="Arrow Right with solid fill">
            <a:extLst>
              <a:ext uri="{FF2B5EF4-FFF2-40B4-BE49-F238E27FC236}">
                <a16:creationId xmlns:a16="http://schemas.microsoft.com/office/drawing/2014/main" id="{DB9370AB-51E5-127F-7C27-217DDC0A0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7044" y="4346762"/>
            <a:ext cx="914400" cy="914400"/>
          </a:xfrm>
          <a:prstGeom prst="rect">
            <a:avLst/>
          </a:prstGeom>
        </p:spPr>
      </p:pic>
      <p:pic>
        <p:nvPicPr>
          <p:cNvPr id="16" name="Graphic 15" descr="Arrow Right with solid fill">
            <a:extLst>
              <a:ext uri="{FF2B5EF4-FFF2-40B4-BE49-F238E27FC236}">
                <a16:creationId xmlns:a16="http://schemas.microsoft.com/office/drawing/2014/main" id="{39D66950-9027-E64F-F91E-7C3E1FEDE6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1375" y="4333501"/>
            <a:ext cx="914400" cy="914400"/>
          </a:xfrm>
          <a:prstGeom prst="rect">
            <a:avLst/>
          </a:prstGeom>
        </p:spPr>
      </p:pic>
      <p:sp>
        <p:nvSpPr>
          <p:cNvPr id="17" name="TextBox 16">
            <a:extLst>
              <a:ext uri="{FF2B5EF4-FFF2-40B4-BE49-F238E27FC236}">
                <a16:creationId xmlns:a16="http://schemas.microsoft.com/office/drawing/2014/main" id="{DDB038D4-DD6C-B117-D907-07502A73EA7B}"/>
              </a:ext>
            </a:extLst>
          </p:cNvPr>
          <p:cNvSpPr txBox="1"/>
          <p:nvPr/>
        </p:nvSpPr>
        <p:spPr>
          <a:xfrm>
            <a:off x="7325116" y="2854870"/>
            <a:ext cx="4749974" cy="3416320"/>
          </a:xfrm>
          <a:prstGeom prst="rect">
            <a:avLst/>
          </a:prstGeom>
          <a:noFill/>
        </p:spPr>
        <p:txBody>
          <a:bodyPr wrap="square" rtlCol="0">
            <a:spAutoFit/>
          </a:bodyPr>
          <a:lstStyle/>
          <a:p>
            <a:r>
              <a:rPr lang="en-US" b="1" dirty="0"/>
              <a:t>Tasks:</a:t>
            </a:r>
          </a:p>
          <a:p>
            <a:r>
              <a:rPr lang="en-US" dirty="0"/>
              <a:t>“Did this patient present for confusion?”</a:t>
            </a:r>
          </a:p>
          <a:p>
            <a:r>
              <a:rPr lang="en-US" dirty="0"/>
              <a:t>“How likely is it this patient has confusion?”</a:t>
            </a:r>
          </a:p>
          <a:p>
            <a:r>
              <a:rPr lang="en-US" dirty="0"/>
              <a:t>“How likely is it this patient has hypercapnia?”</a:t>
            </a:r>
          </a:p>
          <a:p>
            <a:endParaRPr lang="en-US" b="1" dirty="0"/>
          </a:p>
          <a:p>
            <a:r>
              <a:rPr lang="en-US" b="1" dirty="0"/>
              <a:t>Evaluation:</a:t>
            </a:r>
          </a:p>
          <a:p>
            <a:r>
              <a:rPr lang="en-US" dirty="0"/>
              <a:t>How well does the LLM identify patients with confusion (vs. human reader)</a:t>
            </a:r>
          </a:p>
          <a:p>
            <a:pPr marL="285750" indent="-285750">
              <a:buFont typeface="Arial" panose="020B0604020202020204" pitchFamily="34" charset="0"/>
              <a:buChar char="•"/>
            </a:pPr>
            <a:r>
              <a:rPr lang="en-US" dirty="0"/>
              <a:t>Requires annotation of ‘answers’</a:t>
            </a:r>
          </a:p>
          <a:p>
            <a:r>
              <a:rPr lang="en-US" dirty="0"/>
              <a:t>How much does the LLM improve hypercapnia predictions? </a:t>
            </a:r>
          </a:p>
          <a:p>
            <a:pPr marL="285750" indent="-285750">
              <a:buFont typeface="Arial" panose="020B0604020202020204" pitchFamily="34" charset="0"/>
              <a:buChar char="•"/>
            </a:pPr>
            <a:r>
              <a:rPr lang="en-US" b="1" dirty="0"/>
              <a:t>Does not require annotation</a:t>
            </a:r>
          </a:p>
        </p:txBody>
      </p:sp>
    </p:spTree>
    <p:extLst>
      <p:ext uri="{BB962C8B-B14F-4D97-AF65-F5344CB8AC3E}">
        <p14:creationId xmlns:p14="http://schemas.microsoft.com/office/powerpoint/2010/main" val="1269077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A6D0-6721-3184-36E0-E26B1C351983}"/>
              </a:ext>
            </a:extLst>
          </p:cNvPr>
          <p:cNvSpPr>
            <a:spLocks noGrp="1"/>
          </p:cNvSpPr>
          <p:nvPr>
            <p:ph type="title"/>
          </p:nvPr>
        </p:nvSpPr>
        <p:spPr/>
        <p:txBody>
          <a:bodyPr/>
          <a:lstStyle/>
          <a:p>
            <a:r>
              <a:rPr lang="en-US" dirty="0"/>
              <a:t>Scientific Writing? </a:t>
            </a:r>
          </a:p>
        </p:txBody>
      </p:sp>
      <p:pic>
        <p:nvPicPr>
          <p:cNvPr id="4" name="Picture 3">
            <a:extLst>
              <a:ext uri="{FF2B5EF4-FFF2-40B4-BE49-F238E27FC236}">
                <a16:creationId xmlns:a16="http://schemas.microsoft.com/office/drawing/2014/main" id="{7B4BC51A-7176-0855-C86E-04093388327F}"/>
              </a:ext>
            </a:extLst>
          </p:cNvPr>
          <p:cNvPicPr>
            <a:picLocks noChangeAspect="1"/>
          </p:cNvPicPr>
          <p:nvPr/>
        </p:nvPicPr>
        <p:blipFill>
          <a:blip r:embed="rId3"/>
          <a:stretch>
            <a:fillRect/>
          </a:stretch>
        </p:blipFill>
        <p:spPr>
          <a:xfrm>
            <a:off x="381000" y="1462917"/>
            <a:ext cx="7772400" cy="1285200"/>
          </a:xfrm>
          <a:prstGeom prst="rect">
            <a:avLst/>
          </a:prstGeom>
        </p:spPr>
      </p:pic>
      <p:pic>
        <p:nvPicPr>
          <p:cNvPr id="5" name="Picture 4">
            <a:extLst>
              <a:ext uri="{FF2B5EF4-FFF2-40B4-BE49-F238E27FC236}">
                <a16:creationId xmlns:a16="http://schemas.microsoft.com/office/drawing/2014/main" id="{7150F986-E18D-13BB-A8B6-1CB051C1685E}"/>
              </a:ext>
            </a:extLst>
          </p:cNvPr>
          <p:cNvPicPr>
            <a:picLocks noChangeAspect="1"/>
          </p:cNvPicPr>
          <p:nvPr/>
        </p:nvPicPr>
        <p:blipFill>
          <a:blip r:embed="rId4"/>
          <a:stretch>
            <a:fillRect/>
          </a:stretch>
        </p:blipFill>
        <p:spPr>
          <a:xfrm>
            <a:off x="230687" y="3521162"/>
            <a:ext cx="5426845" cy="2790738"/>
          </a:xfrm>
          <a:prstGeom prst="rect">
            <a:avLst/>
          </a:prstGeom>
        </p:spPr>
      </p:pic>
      <p:pic>
        <p:nvPicPr>
          <p:cNvPr id="6" name="Picture 5">
            <a:extLst>
              <a:ext uri="{FF2B5EF4-FFF2-40B4-BE49-F238E27FC236}">
                <a16:creationId xmlns:a16="http://schemas.microsoft.com/office/drawing/2014/main" id="{47349EA0-FD33-1A6B-9DBC-53046C60AC8E}"/>
              </a:ext>
            </a:extLst>
          </p:cNvPr>
          <p:cNvPicPr>
            <a:picLocks noChangeAspect="1"/>
          </p:cNvPicPr>
          <p:nvPr/>
        </p:nvPicPr>
        <p:blipFill rotWithShape="1">
          <a:blip r:embed="rId5"/>
          <a:srcRect b="60516"/>
          <a:stretch/>
        </p:blipFill>
        <p:spPr>
          <a:xfrm>
            <a:off x="117897" y="2105517"/>
            <a:ext cx="7772400" cy="1069951"/>
          </a:xfrm>
          <a:prstGeom prst="rect">
            <a:avLst/>
          </a:prstGeom>
        </p:spPr>
      </p:pic>
      <p:sp>
        <p:nvSpPr>
          <p:cNvPr id="7" name="TextBox 6">
            <a:extLst>
              <a:ext uri="{FF2B5EF4-FFF2-40B4-BE49-F238E27FC236}">
                <a16:creationId xmlns:a16="http://schemas.microsoft.com/office/drawing/2014/main" id="{C852D7A2-C52C-CBAE-4F6D-D298190BEEDA}"/>
              </a:ext>
            </a:extLst>
          </p:cNvPr>
          <p:cNvSpPr txBox="1"/>
          <p:nvPr/>
        </p:nvSpPr>
        <p:spPr>
          <a:xfrm>
            <a:off x="6091826" y="3362380"/>
            <a:ext cx="6100174" cy="3416320"/>
          </a:xfrm>
          <a:prstGeom prst="rect">
            <a:avLst/>
          </a:prstGeom>
          <a:noFill/>
        </p:spPr>
        <p:txBody>
          <a:bodyPr wrap="square">
            <a:spAutoFit/>
          </a:bodyPr>
          <a:lstStyle/>
          <a:p>
            <a:r>
              <a:rPr lang="en-US" dirty="0">
                <a:effectLst/>
                <a:latin typeface="Helvetica Neue" panose="02000503000000020004" pitchFamily="2" charset="0"/>
              </a:rPr>
              <a:t>Act like </a:t>
            </a:r>
            <a:r>
              <a:rPr lang="en-US" b="1" dirty="0">
                <a:effectLst/>
                <a:latin typeface="Helvetica Neue" panose="02000503000000020004" pitchFamily="2" charset="0"/>
              </a:rPr>
              <a:t>the editor for a popular science publisher. </a:t>
            </a:r>
          </a:p>
          <a:p>
            <a:r>
              <a:rPr lang="en-US" dirty="0">
                <a:effectLst/>
                <a:latin typeface="Helvetica Neue" panose="02000503000000020004" pitchFamily="2" charset="0"/>
              </a:rPr>
              <a:t>I need </a:t>
            </a:r>
            <a:r>
              <a:rPr lang="en-US" b="1" dirty="0">
                <a:effectLst/>
                <a:latin typeface="Helvetica Neue" panose="02000503000000020004" pitchFamily="2" charset="0"/>
              </a:rPr>
              <a:t>feedback on how to make the following sentence easier to read and less ambiguous. </a:t>
            </a:r>
          </a:p>
          <a:p>
            <a:r>
              <a:rPr lang="en-US" dirty="0">
                <a:effectLst/>
                <a:latin typeface="Helvetica Neue" panose="02000503000000020004" pitchFamily="2" charset="0"/>
              </a:rPr>
              <a:t>you will </a:t>
            </a:r>
            <a:r>
              <a:rPr lang="en-US" b="1" dirty="0">
                <a:effectLst/>
                <a:latin typeface="Helvetica Neue" panose="02000503000000020004" pitchFamily="2" charset="0"/>
              </a:rPr>
              <a:t>restate the main poin</a:t>
            </a:r>
            <a:r>
              <a:rPr lang="en-US" b="1" dirty="0">
                <a:latin typeface="Helvetica Neue" panose="02000503000000020004" pitchFamily="2" charset="0"/>
              </a:rPr>
              <a:t>t of the following sentence (it’s OK to do this in several sentences). Then, </a:t>
            </a:r>
            <a:r>
              <a:rPr lang="en-US" b="1" dirty="0">
                <a:effectLst/>
                <a:latin typeface="Helvetica Neue" panose="02000503000000020004" pitchFamily="2" charset="0"/>
              </a:rPr>
              <a:t>give 5 reformulation of the sentence. Each should be in a different style, but all should emphasize clarity</a:t>
            </a:r>
            <a:r>
              <a:rPr lang="en-US" b="1" dirty="0">
                <a:latin typeface="Helvetica Neue" panose="02000503000000020004" pitchFamily="2" charset="0"/>
              </a:rPr>
              <a:t>.</a:t>
            </a:r>
            <a:endParaRPr lang="en-US" dirty="0">
              <a:effectLst/>
              <a:latin typeface="Helvetica Neue" panose="02000503000000020004" pitchFamily="2" charset="0"/>
            </a:endParaRP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explain what changes you made. </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do not use jargon</a:t>
            </a:r>
            <a:r>
              <a:rPr lang="en-US" b="1" dirty="0">
                <a:latin typeface="Helvetica Neue" panose="02000503000000020004" pitchFamily="2" charset="0"/>
              </a:rPr>
              <a:t>. </a:t>
            </a:r>
          </a:p>
          <a:p>
            <a:r>
              <a:rPr lang="en-US" b="1" dirty="0">
                <a:latin typeface="Helvetica Neue" panose="02000503000000020004" pitchFamily="2" charset="0"/>
              </a:rPr>
              <a:t>The sentence is for you to rewrite is… “</a:t>
            </a:r>
            <a:endParaRPr lang="en-US" dirty="0">
              <a:effectLst/>
              <a:latin typeface="Helvetica Neue" panose="02000503000000020004" pitchFamily="2" charset="0"/>
            </a:endParaRPr>
          </a:p>
        </p:txBody>
      </p:sp>
      <p:pic>
        <p:nvPicPr>
          <p:cNvPr id="10" name="Picture 9">
            <a:extLst>
              <a:ext uri="{FF2B5EF4-FFF2-40B4-BE49-F238E27FC236}">
                <a16:creationId xmlns:a16="http://schemas.microsoft.com/office/drawing/2014/main" id="{6BC43860-EA90-BF84-D0C0-892BF787A564}"/>
              </a:ext>
            </a:extLst>
          </p:cNvPr>
          <p:cNvPicPr>
            <a:picLocks noChangeAspect="1"/>
          </p:cNvPicPr>
          <p:nvPr/>
        </p:nvPicPr>
        <p:blipFill>
          <a:blip r:embed="rId6"/>
          <a:srcRect b="14780"/>
          <a:stretch/>
        </p:blipFill>
        <p:spPr>
          <a:xfrm>
            <a:off x="8483101" y="1690688"/>
            <a:ext cx="3327899" cy="9648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083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7F9D4DF-3088-27F8-A467-D2B3177CCCCF}"/>
              </a:ext>
            </a:extLst>
          </p:cNvPr>
          <p:cNvPicPr>
            <a:picLocks noGrp="1" noChangeAspect="1"/>
          </p:cNvPicPr>
          <p:nvPr>
            <p:ph idx="1"/>
          </p:nvPr>
        </p:nvPicPr>
        <p:blipFill>
          <a:blip r:embed="rId3"/>
          <a:stretch>
            <a:fillRect/>
          </a:stretch>
        </p:blipFill>
        <p:spPr>
          <a:xfrm>
            <a:off x="7903319" y="2356328"/>
            <a:ext cx="4026238" cy="4351338"/>
          </a:xfrm>
          <a:prstGeom prst="rect">
            <a:avLst/>
          </a:prstGeom>
        </p:spPr>
      </p:pic>
      <p:pic>
        <p:nvPicPr>
          <p:cNvPr id="4" name="Picture 3">
            <a:extLst>
              <a:ext uri="{FF2B5EF4-FFF2-40B4-BE49-F238E27FC236}">
                <a16:creationId xmlns:a16="http://schemas.microsoft.com/office/drawing/2014/main" id="{12AE6834-F18B-92C2-7527-820219FD03D5}"/>
              </a:ext>
            </a:extLst>
          </p:cNvPr>
          <p:cNvPicPr>
            <a:picLocks noChangeAspect="1"/>
          </p:cNvPicPr>
          <p:nvPr/>
        </p:nvPicPr>
        <p:blipFill>
          <a:blip r:embed="rId4"/>
          <a:stretch>
            <a:fillRect/>
          </a:stretch>
        </p:blipFill>
        <p:spPr>
          <a:xfrm>
            <a:off x="5804765" y="222954"/>
            <a:ext cx="5899324" cy="2103050"/>
          </a:xfrm>
          <a:prstGeom prst="rect">
            <a:avLst/>
          </a:prstGeom>
        </p:spPr>
      </p:pic>
      <p:pic>
        <p:nvPicPr>
          <p:cNvPr id="5" name="Picture 4">
            <a:extLst>
              <a:ext uri="{FF2B5EF4-FFF2-40B4-BE49-F238E27FC236}">
                <a16:creationId xmlns:a16="http://schemas.microsoft.com/office/drawing/2014/main" id="{6255406F-35AE-35F7-14B1-32CCC740264A}"/>
              </a:ext>
            </a:extLst>
          </p:cNvPr>
          <p:cNvPicPr>
            <a:picLocks noChangeAspect="1"/>
          </p:cNvPicPr>
          <p:nvPr/>
        </p:nvPicPr>
        <p:blipFill>
          <a:blip r:embed="rId5"/>
          <a:stretch>
            <a:fillRect/>
          </a:stretch>
        </p:blipFill>
        <p:spPr>
          <a:xfrm>
            <a:off x="5637843" y="2326004"/>
            <a:ext cx="2382775" cy="1533395"/>
          </a:xfrm>
          <a:prstGeom prst="rect">
            <a:avLst/>
          </a:prstGeom>
        </p:spPr>
      </p:pic>
      <p:pic>
        <p:nvPicPr>
          <p:cNvPr id="7" name="Picture 6">
            <a:extLst>
              <a:ext uri="{FF2B5EF4-FFF2-40B4-BE49-F238E27FC236}">
                <a16:creationId xmlns:a16="http://schemas.microsoft.com/office/drawing/2014/main" id="{F3A0300C-5104-2652-C05A-1EB604F9518F}"/>
              </a:ext>
            </a:extLst>
          </p:cNvPr>
          <p:cNvPicPr>
            <a:picLocks noChangeAspect="1"/>
          </p:cNvPicPr>
          <p:nvPr/>
        </p:nvPicPr>
        <p:blipFill>
          <a:blip r:embed="rId6"/>
          <a:stretch>
            <a:fillRect/>
          </a:stretch>
        </p:blipFill>
        <p:spPr>
          <a:xfrm>
            <a:off x="291143" y="1064713"/>
            <a:ext cx="5346700" cy="5029200"/>
          </a:xfrm>
          <a:prstGeom prst="rect">
            <a:avLst/>
          </a:prstGeom>
        </p:spPr>
      </p:pic>
      <p:pic>
        <p:nvPicPr>
          <p:cNvPr id="4098" name="Picture 2" descr="Image">
            <a:extLst>
              <a:ext uri="{FF2B5EF4-FFF2-40B4-BE49-F238E27FC236}">
                <a16:creationId xmlns:a16="http://schemas.microsoft.com/office/drawing/2014/main" id="{7ED0297D-5AD7-556F-8C01-E070CCB517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858"/>
          <a:stretch/>
        </p:blipFill>
        <p:spPr bwMode="auto">
          <a:xfrm>
            <a:off x="5650368" y="4058106"/>
            <a:ext cx="2382775" cy="234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04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0206E-4988-731C-71AA-716011769168}"/>
              </a:ext>
            </a:extLst>
          </p:cNvPr>
          <p:cNvPicPr>
            <a:picLocks noChangeAspect="1"/>
          </p:cNvPicPr>
          <p:nvPr/>
        </p:nvPicPr>
        <p:blipFill>
          <a:blip r:embed="rId5"/>
          <a:stretch>
            <a:fillRect/>
          </a:stretch>
        </p:blipFill>
        <p:spPr>
          <a:xfrm>
            <a:off x="242767" y="681933"/>
            <a:ext cx="4253033" cy="1721339"/>
          </a:xfrm>
          <a:prstGeom prst="rect">
            <a:avLst/>
          </a:prstGeom>
        </p:spPr>
      </p:pic>
      <p:pic>
        <p:nvPicPr>
          <p:cNvPr id="4" name="New picture">
            <a:extLst>
              <a:ext uri="{FF2B5EF4-FFF2-40B4-BE49-F238E27FC236}">
                <a16:creationId xmlns:a16="http://schemas.microsoft.com/office/drawing/2014/main" id="{03A08EC4-BCE4-44B8-02B6-C1A0BB6E66D1}"/>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t="52442" b="23187"/>
          <a:stretch/>
        </p:blipFill>
        <p:spPr bwMode="auto">
          <a:xfrm>
            <a:off x="1447456" y="2398319"/>
            <a:ext cx="9297087" cy="258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6" name="New picture">
            <a:extLst>
              <a:ext uri="{FF2B5EF4-FFF2-40B4-BE49-F238E27FC236}">
                <a16:creationId xmlns:a16="http://schemas.microsoft.com/office/drawing/2014/main" id="{3EFA227F-6877-293A-3523-F2864AD26267}"/>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t="2305" b="74509"/>
          <a:stretch/>
        </p:blipFill>
        <p:spPr bwMode="auto">
          <a:xfrm>
            <a:off x="2744004" y="4890941"/>
            <a:ext cx="7119104" cy="187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8" name="Picture 7">
            <a:extLst>
              <a:ext uri="{FF2B5EF4-FFF2-40B4-BE49-F238E27FC236}">
                <a16:creationId xmlns:a16="http://schemas.microsoft.com/office/drawing/2014/main" id="{B22BB28F-F337-91A2-D9FB-E4BE2B03715C}"/>
              </a:ext>
            </a:extLst>
          </p:cNvPr>
          <p:cNvPicPr>
            <a:picLocks noChangeAspect="1"/>
          </p:cNvPicPr>
          <p:nvPr/>
        </p:nvPicPr>
        <p:blipFill>
          <a:blip r:embed="rId7"/>
          <a:stretch>
            <a:fillRect/>
          </a:stretch>
        </p:blipFill>
        <p:spPr>
          <a:xfrm>
            <a:off x="4495800" y="497267"/>
            <a:ext cx="7436814" cy="1819458"/>
          </a:xfrm>
          <a:prstGeom prst="rect">
            <a:avLst/>
          </a:prstGeom>
        </p:spPr>
      </p:pic>
      <p:sp>
        <p:nvSpPr>
          <p:cNvPr id="14" name="TextBox 13">
            <a:extLst>
              <a:ext uri="{FF2B5EF4-FFF2-40B4-BE49-F238E27FC236}">
                <a16:creationId xmlns:a16="http://schemas.microsoft.com/office/drawing/2014/main" id="{BCD29778-7CF4-0E2D-3232-4FBA1525DB3F}"/>
              </a:ext>
            </a:extLst>
          </p:cNvPr>
          <p:cNvSpPr txBox="1"/>
          <p:nvPr/>
        </p:nvSpPr>
        <p:spPr>
          <a:xfrm>
            <a:off x="3920647" y="60141"/>
            <a:ext cx="3356976" cy="369332"/>
          </a:xfrm>
          <a:prstGeom prst="rect">
            <a:avLst/>
          </a:prstGeom>
          <a:noFill/>
        </p:spPr>
        <p:txBody>
          <a:bodyPr wrap="square" rtlCol="0">
            <a:spAutoFit/>
          </a:bodyPr>
          <a:lstStyle/>
          <a:p>
            <a:r>
              <a:rPr lang="en-US" b="1" dirty="0"/>
              <a:t>Clinical Reasoning</a:t>
            </a:r>
          </a:p>
        </p:txBody>
      </p:sp>
    </p:spTree>
    <p:extLst>
      <p:ext uri="{BB962C8B-B14F-4D97-AF65-F5344CB8AC3E}">
        <p14:creationId xmlns:p14="http://schemas.microsoft.com/office/powerpoint/2010/main" val="2334225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F2BB1-1F1A-77E2-3EA4-1A6E3849D6B8}"/>
              </a:ext>
            </a:extLst>
          </p:cNvPr>
          <p:cNvPicPr>
            <a:picLocks noChangeAspect="1"/>
          </p:cNvPicPr>
          <p:nvPr/>
        </p:nvPicPr>
        <p:blipFill>
          <a:blip r:embed="rId3"/>
          <a:stretch>
            <a:fillRect/>
          </a:stretch>
        </p:blipFill>
        <p:spPr>
          <a:xfrm>
            <a:off x="6677698" y="527647"/>
            <a:ext cx="5514302" cy="5184221"/>
          </a:xfrm>
          <a:prstGeom prst="rect">
            <a:avLst/>
          </a:prstGeom>
        </p:spPr>
      </p:pic>
      <p:pic>
        <p:nvPicPr>
          <p:cNvPr id="4" name="Picture 3">
            <a:extLst>
              <a:ext uri="{FF2B5EF4-FFF2-40B4-BE49-F238E27FC236}">
                <a16:creationId xmlns:a16="http://schemas.microsoft.com/office/drawing/2014/main" id="{7FB85CB1-7B01-7194-136D-36F14A468282}"/>
              </a:ext>
            </a:extLst>
          </p:cNvPr>
          <p:cNvPicPr>
            <a:picLocks noChangeAspect="1"/>
          </p:cNvPicPr>
          <p:nvPr/>
        </p:nvPicPr>
        <p:blipFill>
          <a:blip r:embed="rId4"/>
          <a:stretch>
            <a:fillRect/>
          </a:stretch>
        </p:blipFill>
        <p:spPr>
          <a:xfrm>
            <a:off x="152922" y="38100"/>
            <a:ext cx="6324600" cy="3479800"/>
          </a:xfrm>
          <a:prstGeom prst="rect">
            <a:avLst/>
          </a:prstGeom>
        </p:spPr>
      </p:pic>
      <p:pic>
        <p:nvPicPr>
          <p:cNvPr id="6" name="Picture 5">
            <a:extLst>
              <a:ext uri="{FF2B5EF4-FFF2-40B4-BE49-F238E27FC236}">
                <a16:creationId xmlns:a16="http://schemas.microsoft.com/office/drawing/2014/main" id="{926DCB75-85B8-A68A-6C6A-56A54C5A5315}"/>
              </a:ext>
            </a:extLst>
          </p:cNvPr>
          <p:cNvPicPr>
            <a:picLocks noChangeAspect="1"/>
          </p:cNvPicPr>
          <p:nvPr/>
        </p:nvPicPr>
        <p:blipFill>
          <a:blip r:embed="rId5"/>
          <a:stretch>
            <a:fillRect/>
          </a:stretch>
        </p:blipFill>
        <p:spPr>
          <a:xfrm>
            <a:off x="0" y="3862351"/>
            <a:ext cx="6967274" cy="2651183"/>
          </a:xfrm>
          <a:prstGeom prst="rect">
            <a:avLst/>
          </a:prstGeom>
        </p:spPr>
      </p:pic>
      <p:sp>
        <p:nvSpPr>
          <p:cNvPr id="7" name="TextBox 6">
            <a:extLst>
              <a:ext uri="{FF2B5EF4-FFF2-40B4-BE49-F238E27FC236}">
                <a16:creationId xmlns:a16="http://schemas.microsoft.com/office/drawing/2014/main" id="{A0598565-30E8-56AB-2CEF-05D7AB2F447D}"/>
              </a:ext>
            </a:extLst>
          </p:cNvPr>
          <p:cNvSpPr txBox="1"/>
          <p:nvPr/>
        </p:nvSpPr>
        <p:spPr>
          <a:xfrm>
            <a:off x="0" y="5799776"/>
            <a:ext cx="1127342" cy="923330"/>
          </a:xfrm>
          <a:prstGeom prst="rect">
            <a:avLst/>
          </a:prstGeom>
          <a:noFill/>
        </p:spPr>
        <p:txBody>
          <a:bodyPr wrap="square" rtlCol="0">
            <a:spAutoFit/>
          </a:bodyPr>
          <a:lstStyle/>
          <a:p>
            <a:r>
              <a:rPr lang="en-US" dirty="0"/>
              <a:t>(Google’s regular  LLM)</a:t>
            </a:r>
          </a:p>
        </p:txBody>
      </p:sp>
      <p:sp>
        <p:nvSpPr>
          <p:cNvPr id="2" name="TextBox 1">
            <a:extLst>
              <a:ext uri="{FF2B5EF4-FFF2-40B4-BE49-F238E27FC236}">
                <a16:creationId xmlns:a16="http://schemas.microsoft.com/office/drawing/2014/main" id="{B6512E95-3185-8E93-8B97-DA77EF25DEDF}"/>
              </a:ext>
            </a:extLst>
          </p:cNvPr>
          <p:cNvSpPr txBox="1"/>
          <p:nvPr/>
        </p:nvSpPr>
        <p:spPr>
          <a:xfrm>
            <a:off x="8981161" y="5615110"/>
            <a:ext cx="3356976" cy="369332"/>
          </a:xfrm>
          <a:prstGeom prst="rect">
            <a:avLst/>
          </a:prstGeom>
          <a:noFill/>
        </p:spPr>
        <p:txBody>
          <a:bodyPr wrap="square" rtlCol="0">
            <a:spAutoFit/>
          </a:bodyPr>
          <a:lstStyle/>
          <a:p>
            <a:r>
              <a:rPr lang="en-US" b="1" dirty="0"/>
              <a:t>Differential Diagnosis</a:t>
            </a:r>
          </a:p>
        </p:txBody>
      </p:sp>
    </p:spTree>
    <p:extLst>
      <p:ext uri="{BB962C8B-B14F-4D97-AF65-F5344CB8AC3E}">
        <p14:creationId xmlns:p14="http://schemas.microsoft.com/office/powerpoint/2010/main" val="87797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02D891F-CF67-2C51-9853-83B445FAE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9" y="217574"/>
            <a:ext cx="771858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B36F278C-E84E-BE9B-AF86-EBCEF5D89312}"/>
              </a:ext>
            </a:extLst>
          </p:cNvPr>
          <p:cNvPicPr>
            <a:picLocks noGrp="1" noChangeAspect="1"/>
          </p:cNvPicPr>
          <p:nvPr>
            <p:ph idx="1"/>
          </p:nvPr>
        </p:nvPicPr>
        <p:blipFill>
          <a:blip r:embed="rId4"/>
          <a:stretch>
            <a:fillRect/>
          </a:stretch>
        </p:blipFill>
        <p:spPr>
          <a:xfrm>
            <a:off x="7227195" y="3429000"/>
            <a:ext cx="4964805" cy="3429000"/>
          </a:xfrm>
          <a:prstGeom prst="rect">
            <a:avLst/>
          </a:prstGeom>
        </p:spPr>
      </p:pic>
      <p:pic>
        <p:nvPicPr>
          <p:cNvPr id="1026" name="Picture 2" descr="Figure 1">
            <a:extLst>
              <a:ext uri="{FF2B5EF4-FFF2-40B4-BE49-F238E27FC236}">
                <a16:creationId xmlns:a16="http://schemas.microsoft.com/office/drawing/2014/main" id="{1AC4BCE6-2F66-1376-854E-767FC5587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2544" y="513405"/>
            <a:ext cx="3570759" cy="7072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017A83-AE57-1C87-550A-92B0B4C77EFF}"/>
              </a:ext>
            </a:extLst>
          </p:cNvPr>
          <p:cNvSpPr txBox="1"/>
          <p:nvPr/>
        </p:nvSpPr>
        <p:spPr>
          <a:xfrm>
            <a:off x="8417490" y="1327759"/>
            <a:ext cx="2918565" cy="646331"/>
          </a:xfrm>
          <a:prstGeom prst="rect">
            <a:avLst/>
          </a:prstGeom>
          <a:noFill/>
        </p:spPr>
        <p:txBody>
          <a:bodyPr wrap="square" rtlCol="0">
            <a:spAutoFit/>
          </a:bodyPr>
          <a:lstStyle/>
          <a:p>
            <a:r>
              <a:rPr lang="en-US" dirty="0"/>
              <a:t>Fundamental Theory of Informatics… but is it true?</a:t>
            </a:r>
          </a:p>
        </p:txBody>
      </p:sp>
    </p:spTree>
    <p:extLst>
      <p:ext uri="{BB962C8B-B14F-4D97-AF65-F5344CB8AC3E}">
        <p14:creationId xmlns:p14="http://schemas.microsoft.com/office/powerpoint/2010/main" val="1796795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8ED33-0ECC-382B-D0A9-4DD47B7718B9}"/>
              </a:ext>
            </a:extLst>
          </p:cNvPr>
          <p:cNvPicPr>
            <a:picLocks noChangeAspect="1"/>
          </p:cNvPicPr>
          <p:nvPr/>
        </p:nvPicPr>
        <p:blipFill>
          <a:blip r:embed="rId2"/>
          <a:stretch>
            <a:fillRect/>
          </a:stretch>
        </p:blipFill>
        <p:spPr>
          <a:xfrm>
            <a:off x="330895" y="56993"/>
            <a:ext cx="5990573" cy="1774358"/>
          </a:xfrm>
          <a:prstGeom prst="rect">
            <a:avLst/>
          </a:prstGeom>
        </p:spPr>
      </p:pic>
      <p:pic>
        <p:nvPicPr>
          <p:cNvPr id="5" name="Picture 4">
            <a:extLst>
              <a:ext uri="{FF2B5EF4-FFF2-40B4-BE49-F238E27FC236}">
                <a16:creationId xmlns:a16="http://schemas.microsoft.com/office/drawing/2014/main" id="{90D811D9-172F-F36B-99B9-C57FB3E9ABE7}"/>
              </a:ext>
            </a:extLst>
          </p:cNvPr>
          <p:cNvPicPr>
            <a:picLocks noChangeAspect="1"/>
          </p:cNvPicPr>
          <p:nvPr/>
        </p:nvPicPr>
        <p:blipFill>
          <a:blip r:embed="rId3"/>
          <a:stretch>
            <a:fillRect/>
          </a:stretch>
        </p:blipFill>
        <p:spPr>
          <a:xfrm>
            <a:off x="4307589" y="1042853"/>
            <a:ext cx="7304037" cy="5758154"/>
          </a:xfrm>
          <a:prstGeom prst="rect">
            <a:avLst/>
          </a:prstGeom>
        </p:spPr>
      </p:pic>
    </p:spTree>
    <p:extLst>
      <p:ext uri="{BB962C8B-B14F-4D97-AF65-F5344CB8AC3E}">
        <p14:creationId xmlns:p14="http://schemas.microsoft.com/office/powerpoint/2010/main" val="1993269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8C6F-26B4-8160-69BB-55CA6AEED79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FDD78B22-07AF-7AC9-48D5-8369288507E4}"/>
              </a:ext>
            </a:extLst>
          </p:cNvPr>
          <p:cNvSpPr>
            <a:spLocks noGrp="1"/>
          </p:cNvSpPr>
          <p:nvPr>
            <p:ph idx="1"/>
          </p:nvPr>
        </p:nvSpPr>
        <p:spPr/>
        <p:txBody>
          <a:bodyPr/>
          <a:lstStyle/>
          <a:p>
            <a:endParaRPr lang="en-US"/>
          </a:p>
        </p:txBody>
      </p:sp>
      <p:pic>
        <p:nvPicPr>
          <p:cNvPr id="7170" name="Picture 2" descr="Image">
            <a:extLst>
              <a:ext uri="{FF2B5EF4-FFF2-40B4-BE49-F238E27FC236}">
                <a16:creationId xmlns:a16="http://schemas.microsoft.com/office/drawing/2014/main" id="{02ED4415-A503-DAD0-95BC-32DDF18FE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257"/>
            <a:ext cx="12192000" cy="5424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3A9C9F-4E56-00A4-A835-A2CDE23947BD}"/>
              </a:ext>
            </a:extLst>
          </p:cNvPr>
          <p:cNvPicPr>
            <a:picLocks noChangeAspect="1"/>
          </p:cNvPicPr>
          <p:nvPr/>
        </p:nvPicPr>
        <p:blipFill>
          <a:blip r:embed="rId4"/>
          <a:stretch>
            <a:fillRect/>
          </a:stretch>
        </p:blipFill>
        <p:spPr>
          <a:xfrm>
            <a:off x="2685788" y="47023"/>
            <a:ext cx="6420633" cy="2241864"/>
          </a:xfrm>
          <a:prstGeom prst="rect">
            <a:avLst/>
          </a:prstGeom>
        </p:spPr>
      </p:pic>
    </p:spTree>
    <p:extLst>
      <p:ext uri="{BB962C8B-B14F-4D97-AF65-F5344CB8AC3E}">
        <p14:creationId xmlns:p14="http://schemas.microsoft.com/office/powerpoint/2010/main" val="14672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a:xfrm>
            <a:off x="7821637" y="6010564"/>
            <a:ext cx="3532163" cy="588723"/>
          </a:xfrm>
        </p:spPr>
        <p:txBody>
          <a:bodyPr/>
          <a:lstStyle/>
          <a:p>
            <a:pPr marL="0" indent="0">
              <a:buNone/>
            </a:pPr>
            <a:r>
              <a:rPr lang="en-US" dirty="0"/>
              <a:t>Logistic Regression</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C10643B-9AC3-1330-49A9-07C8BE4E00A7}"/>
              </a:ext>
            </a:extLst>
          </p:cNvPr>
          <p:cNvPicPr>
            <a:picLocks noChangeAspect="1"/>
          </p:cNvPicPr>
          <p:nvPr/>
        </p:nvPicPr>
        <p:blipFill>
          <a:blip r:embed="rId3"/>
          <a:stretch>
            <a:fillRect/>
          </a:stretch>
        </p:blipFill>
        <p:spPr>
          <a:xfrm>
            <a:off x="6589457" y="491617"/>
            <a:ext cx="5428356" cy="5392455"/>
          </a:xfrm>
          <a:prstGeom prst="rect">
            <a:avLst/>
          </a:prstGeom>
        </p:spPr>
      </p:pic>
      <p:cxnSp>
        <p:nvCxnSpPr>
          <p:cNvPr id="13" name="Straight Connector 12">
            <a:extLst>
              <a:ext uri="{FF2B5EF4-FFF2-40B4-BE49-F238E27FC236}">
                <a16:creationId xmlns:a16="http://schemas.microsoft.com/office/drawing/2014/main" id="{C92553E6-47FD-56FF-0B2E-8020E208FE79}"/>
              </a:ext>
            </a:extLst>
          </p:cNvPr>
          <p:cNvCxnSpPr>
            <a:cxnSpLocks/>
          </p:cNvCxnSpPr>
          <p:nvPr/>
        </p:nvCxnSpPr>
        <p:spPr>
          <a:xfrm>
            <a:off x="6929250" y="5033722"/>
            <a:ext cx="498535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BAF039D-96ED-1A70-1EDE-540D60D86443}"/>
              </a:ext>
            </a:extLst>
          </p:cNvPr>
          <p:cNvSpPr txBox="1"/>
          <p:nvPr/>
        </p:nvSpPr>
        <p:spPr>
          <a:xfrm>
            <a:off x="11006926" y="4542639"/>
            <a:ext cx="1816274" cy="584775"/>
          </a:xfrm>
          <a:prstGeom prst="rect">
            <a:avLst/>
          </a:prstGeom>
          <a:noFill/>
        </p:spPr>
        <p:txBody>
          <a:bodyPr wrap="square" rtlCol="0">
            <a:spAutoFit/>
          </a:bodyPr>
          <a:lstStyle/>
          <a:p>
            <a:r>
              <a:rPr lang="en-US" sz="3200" b="1" dirty="0"/>
              <a:t>man</a:t>
            </a:r>
          </a:p>
        </p:txBody>
      </p:sp>
      <p:sp>
        <p:nvSpPr>
          <p:cNvPr id="21" name="TextBox 20">
            <a:extLst>
              <a:ext uri="{FF2B5EF4-FFF2-40B4-BE49-F238E27FC236}">
                <a16:creationId xmlns:a16="http://schemas.microsoft.com/office/drawing/2014/main" id="{FD0C3A88-12FD-404D-8EB9-FA57CDB046ED}"/>
              </a:ext>
            </a:extLst>
          </p:cNvPr>
          <p:cNvSpPr txBox="1"/>
          <p:nvPr/>
        </p:nvSpPr>
        <p:spPr>
          <a:xfrm>
            <a:off x="10723592" y="5033722"/>
            <a:ext cx="1816274" cy="584775"/>
          </a:xfrm>
          <a:prstGeom prst="rect">
            <a:avLst/>
          </a:prstGeom>
          <a:noFill/>
        </p:spPr>
        <p:txBody>
          <a:bodyPr wrap="square" rtlCol="0">
            <a:spAutoFit/>
          </a:bodyPr>
          <a:lstStyle/>
          <a:p>
            <a:r>
              <a:rPr lang="en-US" sz="3200" b="1" dirty="0"/>
              <a:t>woman</a:t>
            </a:r>
          </a:p>
        </p:txBody>
      </p:sp>
      <p:sp>
        <p:nvSpPr>
          <p:cNvPr id="8" name="Title 7">
            <a:extLst>
              <a:ext uri="{FF2B5EF4-FFF2-40B4-BE49-F238E27FC236}">
                <a16:creationId xmlns:a16="http://schemas.microsoft.com/office/drawing/2014/main" id="{5BA47827-62CB-EC0A-A39C-235A64E07437}"/>
              </a:ext>
            </a:extLst>
          </p:cNvPr>
          <p:cNvSpPr>
            <a:spLocks noGrp="1"/>
          </p:cNvSpPr>
          <p:nvPr>
            <p:ph type="title"/>
          </p:nvPr>
        </p:nvSpPr>
        <p:spPr>
          <a:xfrm>
            <a:off x="344744" y="311146"/>
            <a:ext cx="10515600" cy="1325563"/>
          </a:xfrm>
        </p:spPr>
        <p:txBody>
          <a:bodyPr/>
          <a:lstStyle/>
          <a:p>
            <a:r>
              <a:rPr lang="en-US" dirty="0"/>
              <a:t>What is machine learning? </a:t>
            </a:r>
            <a:br>
              <a:rPr lang="en-US" dirty="0"/>
            </a:br>
            <a:endParaRPr lang="en-US" dirty="0"/>
          </a:p>
        </p:txBody>
      </p:sp>
      <p:sp>
        <p:nvSpPr>
          <p:cNvPr id="9" name="TextBox 8">
            <a:extLst>
              <a:ext uri="{FF2B5EF4-FFF2-40B4-BE49-F238E27FC236}">
                <a16:creationId xmlns:a16="http://schemas.microsoft.com/office/drawing/2014/main" id="{5388BDB0-90C9-A0B1-0A66-FF5744B69525}"/>
              </a:ext>
            </a:extLst>
          </p:cNvPr>
          <p:cNvSpPr txBox="1"/>
          <p:nvPr/>
        </p:nvSpPr>
        <p:spPr>
          <a:xfrm>
            <a:off x="7239176" y="544101"/>
            <a:ext cx="1316101" cy="923330"/>
          </a:xfrm>
          <a:prstGeom prst="rect">
            <a:avLst/>
          </a:prstGeom>
          <a:noFill/>
        </p:spPr>
        <p:txBody>
          <a:bodyPr wrap="square" rtlCol="0">
            <a:spAutoFit/>
          </a:bodyPr>
          <a:lstStyle/>
          <a:p>
            <a:r>
              <a:rPr lang="en-US" dirty="0"/>
              <a:t>Need to know if M/F (labels)</a:t>
            </a:r>
          </a:p>
        </p:txBody>
      </p:sp>
      <p:cxnSp>
        <p:nvCxnSpPr>
          <p:cNvPr id="12" name="Straight Arrow Connector 11">
            <a:extLst>
              <a:ext uri="{FF2B5EF4-FFF2-40B4-BE49-F238E27FC236}">
                <a16:creationId xmlns:a16="http://schemas.microsoft.com/office/drawing/2014/main" id="{C6A1179C-0C2F-834F-B389-D0EF4E29099D}"/>
              </a:ext>
            </a:extLst>
          </p:cNvPr>
          <p:cNvCxnSpPr/>
          <p:nvPr/>
        </p:nvCxnSpPr>
        <p:spPr>
          <a:xfrm>
            <a:off x="8555277" y="973927"/>
            <a:ext cx="350728" cy="10331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9093D72-37C8-A804-9CD4-174C102A4F8D}"/>
              </a:ext>
            </a:extLst>
          </p:cNvPr>
          <p:cNvCxnSpPr>
            <a:cxnSpLocks/>
          </p:cNvCxnSpPr>
          <p:nvPr/>
        </p:nvCxnSpPr>
        <p:spPr>
          <a:xfrm>
            <a:off x="7761703" y="1504136"/>
            <a:ext cx="119865" cy="518130"/>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6C033D67-DE0C-8AB0-03C5-63F36EE6DBA0}"/>
              </a:ext>
            </a:extLst>
          </p:cNvPr>
          <p:cNvPicPr>
            <a:picLocks noChangeAspect="1"/>
          </p:cNvPicPr>
          <p:nvPr/>
        </p:nvPicPr>
        <p:blipFill>
          <a:blip r:embed="rId4"/>
          <a:stretch>
            <a:fillRect/>
          </a:stretch>
        </p:blipFill>
        <p:spPr>
          <a:xfrm>
            <a:off x="854416" y="1326166"/>
            <a:ext cx="4868449" cy="4868449"/>
          </a:xfrm>
          <a:prstGeom prst="rect">
            <a:avLst/>
          </a:prstGeom>
        </p:spPr>
      </p:pic>
      <p:sp>
        <p:nvSpPr>
          <p:cNvPr id="2" name="Content Placeholder 2">
            <a:extLst>
              <a:ext uri="{FF2B5EF4-FFF2-40B4-BE49-F238E27FC236}">
                <a16:creationId xmlns:a16="http://schemas.microsoft.com/office/drawing/2014/main" id="{99A7DE5C-CBEF-BDA5-BD73-3448DCEC5A0B}"/>
              </a:ext>
            </a:extLst>
          </p:cNvPr>
          <p:cNvSpPr txBox="1">
            <a:spLocks/>
          </p:cNvSpPr>
          <p:nvPr/>
        </p:nvSpPr>
        <p:spPr>
          <a:xfrm>
            <a:off x="1335243" y="6252492"/>
            <a:ext cx="3532163" cy="58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Linear Regression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88606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4642A9-2DD0-71D4-EF77-D0E3D48BE734}"/>
              </a:ext>
            </a:extLst>
          </p:cNvPr>
          <p:cNvPicPr>
            <a:picLocks noChangeAspect="1"/>
          </p:cNvPicPr>
          <p:nvPr/>
        </p:nvPicPr>
        <p:blipFill>
          <a:blip r:embed="rId3"/>
          <a:stretch>
            <a:fillRect/>
          </a:stretch>
        </p:blipFill>
        <p:spPr>
          <a:xfrm>
            <a:off x="0" y="0"/>
            <a:ext cx="4744003" cy="2105817"/>
          </a:xfrm>
          <a:prstGeom prst="rect">
            <a:avLst/>
          </a:prstGeom>
        </p:spPr>
      </p:pic>
      <p:pic>
        <p:nvPicPr>
          <p:cNvPr id="6" name="Picture 5">
            <a:extLst>
              <a:ext uri="{FF2B5EF4-FFF2-40B4-BE49-F238E27FC236}">
                <a16:creationId xmlns:a16="http://schemas.microsoft.com/office/drawing/2014/main" id="{696A6C5A-B79D-3B8E-852F-4A4446DBE1D1}"/>
              </a:ext>
            </a:extLst>
          </p:cNvPr>
          <p:cNvPicPr>
            <a:picLocks noChangeAspect="1"/>
          </p:cNvPicPr>
          <p:nvPr/>
        </p:nvPicPr>
        <p:blipFill>
          <a:blip r:embed="rId4"/>
          <a:stretch>
            <a:fillRect/>
          </a:stretch>
        </p:blipFill>
        <p:spPr>
          <a:xfrm>
            <a:off x="1758514" y="2098982"/>
            <a:ext cx="8043217" cy="4657406"/>
          </a:xfrm>
          <a:prstGeom prst="rect">
            <a:avLst/>
          </a:prstGeom>
        </p:spPr>
      </p:pic>
      <p:pic>
        <p:nvPicPr>
          <p:cNvPr id="4" name="Picture 3">
            <a:extLst>
              <a:ext uri="{FF2B5EF4-FFF2-40B4-BE49-F238E27FC236}">
                <a16:creationId xmlns:a16="http://schemas.microsoft.com/office/drawing/2014/main" id="{608E9167-F641-D8C1-049C-F364B81FB132}"/>
              </a:ext>
            </a:extLst>
          </p:cNvPr>
          <p:cNvPicPr>
            <a:picLocks noChangeAspect="1"/>
          </p:cNvPicPr>
          <p:nvPr/>
        </p:nvPicPr>
        <p:blipFill>
          <a:blip r:embed="rId5"/>
          <a:stretch>
            <a:fillRect/>
          </a:stretch>
        </p:blipFill>
        <p:spPr>
          <a:xfrm>
            <a:off x="3319396" y="697580"/>
            <a:ext cx="8387219" cy="2396348"/>
          </a:xfrm>
          <a:prstGeom prst="rect">
            <a:avLst/>
          </a:prstGeom>
        </p:spPr>
      </p:pic>
    </p:spTree>
    <p:extLst>
      <p:ext uri="{BB962C8B-B14F-4D97-AF65-F5344CB8AC3E}">
        <p14:creationId xmlns:p14="http://schemas.microsoft.com/office/powerpoint/2010/main" val="111236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3E09-566F-5A27-3F37-E75FE8DF8DDA}"/>
              </a:ext>
            </a:extLst>
          </p:cNvPr>
          <p:cNvSpPr>
            <a:spLocks noGrp="1"/>
          </p:cNvSpPr>
          <p:nvPr>
            <p:ph type="title"/>
          </p:nvPr>
        </p:nvSpPr>
        <p:spPr/>
        <p:txBody>
          <a:bodyPr/>
          <a:lstStyle/>
          <a:p>
            <a:r>
              <a:rPr lang="en-US" dirty="0"/>
              <a:t>Problem: PHI cannot go to these companies</a:t>
            </a:r>
          </a:p>
        </p:txBody>
      </p:sp>
      <p:sp>
        <p:nvSpPr>
          <p:cNvPr id="3" name="Content Placeholder 2">
            <a:extLst>
              <a:ext uri="{FF2B5EF4-FFF2-40B4-BE49-F238E27FC236}">
                <a16:creationId xmlns:a16="http://schemas.microsoft.com/office/drawing/2014/main" id="{F0724904-63EB-29A2-0BB1-795E8EF070CB}"/>
              </a:ext>
            </a:extLst>
          </p:cNvPr>
          <p:cNvSpPr>
            <a:spLocks noGrp="1"/>
          </p:cNvSpPr>
          <p:nvPr>
            <p:ph idx="1"/>
          </p:nvPr>
        </p:nvSpPr>
        <p:spPr>
          <a:xfrm>
            <a:off x="3247488" y="4853139"/>
            <a:ext cx="5733884" cy="1645302"/>
          </a:xfrm>
        </p:spPr>
        <p:txBody>
          <a:bodyPr>
            <a:normAutofit fontScale="92500"/>
          </a:bodyPr>
          <a:lstStyle/>
          <a:p>
            <a:pPr marL="0" indent="0">
              <a:buNone/>
            </a:pPr>
            <a:r>
              <a:rPr lang="en-US" dirty="0"/>
              <a:t>Leaves protected environment: </a:t>
            </a:r>
          </a:p>
          <a:p>
            <a:pPr marL="0" indent="0">
              <a:buNone/>
            </a:pPr>
            <a:r>
              <a:rPr lang="en-US" dirty="0"/>
              <a:t>need a Business Associate Agreement. </a:t>
            </a:r>
          </a:p>
          <a:p>
            <a:pPr marL="0" indent="0">
              <a:buNone/>
            </a:pPr>
            <a:r>
              <a:rPr lang="en-US" b="1" dirty="0"/>
              <a:t>Real</a:t>
            </a:r>
            <a:r>
              <a:rPr lang="en-US" dirty="0"/>
              <a:t> issue of consent</a:t>
            </a:r>
          </a:p>
        </p:txBody>
      </p:sp>
      <p:pic>
        <p:nvPicPr>
          <p:cNvPr id="6" name="Picture 5">
            <a:extLst>
              <a:ext uri="{FF2B5EF4-FFF2-40B4-BE49-F238E27FC236}">
                <a16:creationId xmlns:a16="http://schemas.microsoft.com/office/drawing/2014/main" id="{C72F9036-BD25-241B-D178-173941A44666}"/>
              </a:ext>
            </a:extLst>
          </p:cNvPr>
          <p:cNvPicPr>
            <a:picLocks noChangeAspect="1"/>
          </p:cNvPicPr>
          <p:nvPr/>
        </p:nvPicPr>
        <p:blipFill>
          <a:blip r:embed="rId3"/>
          <a:stretch>
            <a:fillRect/>
          </a:stretch>
        </p:blipFill>
        <p:spPr>
          <a:xfrm>
            <a:off x="454395" y="1537590"/>
            <a:ext cx="2467206" cy="3200247"/>
          </a:xfrm>
          <a:prstGeom prst="rect">
            <a:avLst/>
          </a:prstGeom>
        </p:spPr>
      </p:pic>
      <p:sp>
        <p:nvSpPr>
          <p:cNvPr id="7" name="Bent-Up Arrow 6">
            <a:extLst>
              <a:ext uri="{FF2B5EF4-FFF2-40B4-BE49-F238E27FC236}">
                <a16:creationId xmlns:a16="http://schemas.microsoft.com/office/drawing/2014/main" id="{0F7DCBBB-98BE-E555-1386-9AFB1FD5C8AA}"/>
              </a:ext>
            </a:extLst>
          </p:cNvPr>
          <p:cNvSpPr/>
          <p:nvPr/>
        </p:nvSpPr>
        <p:spPr>
          <a:xfrm rot="5400000">
            <a:off x="1501396" y="4963306"/>
            <a:ext cx="1415442" cy="142496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0FF55D-675F-3811-9505-B20060D3416B}"/>
              </a:ext>
            </a:extLst>
          </p:cNvPr>
          <p:cNvPicPr>
            <a:picLocks noChangeAspect="1"/>
          </p:cNvPicPr>
          <p:nvPr/>
        </p:nvPicPr>
        <p:blipFill>
          <a:blip r:embed="rId4"/>
          <a:stretch>
            <a:fillRect/>
          </a:stretch>
        </p:blipFill>
        <p:spPr>
          <a:xfrm>
            <a:off x="3174305" y="2315062"/>
            <a:ext cx="5667152" cy="1645302"/>
          </a:xfrm>
          <a:prstGeom prst="rect">
            <a:avLst/>
          </a:prstGeom>
        </p:spPr>
      </p:pic>
      <p:pic>
        <p:nvPicPr>
          <p:cNvPr id="2050" name="Picture 2" descr="Who Owns This Sentence?: A History of Copyrights and Wrongs">
            <a:extLst>
              <a:ext uri="{FF2B5EF4-FFF2-40B4-BE49-F238E27FC236}">
                <a16:creationId xmlns:a16="http://schemas.microsoft.com/office/drawing/2014/main" id="{B2A55608-4D1D-1C44-5600-3CC68D4E3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7260" y="1918295"/>
            <a:ext cx="2485386" cy="377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30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9AA1D1C-45FD-6D09-3AB9-DB85A9237734}"/>
              </a:ext>
            </a:extLst>
          </p:cNvPr>
          <p:cNvGraphicFramePr/>
          <p:nvPr>
            <p:extLst>
              <p:ext uri="{D42A27DB-BD31-4B8C-83A1-F6EECF244321}">
                <p14:modId xmlns:p14="http://schemas.microsoft.com/office/powerpoint/2010/main" val="2686887084"/>
              </p:ext>
            </p:extLst>
          </p:nvPr>
        </p:nvGraphicFramePr>
        <p:xfrm>
          <a:off x="1768953" y="199732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826DA3F-C853-A573-184D-FAAB7B37AB8C}"/>
              </a:ext>
            </a:extLst>
          </p:cNvPr>
          <p:cNvSpPr>
            <a:spLocks noGrp="1"/>
          </p:cNvSpPr>
          <p:nvPr>
            <p:ph type="title"/>
          </p:nvPr>
        </p:nvSpPr>
        <p:spPr/>
        <p:txBody>
          <a:bodyPr/>
          <a:lstStyle/>
          <a:p>
            <a:r>
              <a:rPr lang="en-US" dirty="0"/>
              <a:t>How deidentified is deidentified enough?</a:t>
            </a:r>
          </a:p>
        </p:txBody>
      </p:sp>
      <p:pic>
        <p:nvPicPr>
          <p:cNvPr id="4" name="Picture 3">
            <a:extLst>
              <a:ext uri="{FF2B5EF4-FFF2-40B4-BE49-F238E27FC236}">
                <a16:creationId xmlns:a16="http://schemas.microsoft.com/office/drawing/2014/main" id="{32EB1506-88A5-27BF-03C0-9953618E3330}"/>
              </a:ext>
            </a:extLst>
          </p:cNvPr>
          <p:cNvPicPr>
            <a:picLocks noChangeAspect="1"/>
          </p:cNvPicPr>
          <p:nvPr/>
        </p:nvPicPr>
        <p:blipFill>
          <a:blip r:embed="rId8"/>
          <a:stretch>
            <a:fillRect/>
          </a:stretch>
        </p:blipFill>
        <p:spPr>
          <a:xfrm>
            <a:off x="746369" y="3428130"/>
            <a:ext cx="5701799" cy="2784780"/>
          </a:xfrm>
          <a:prstGeom prst="rect">
            <a:avLst/>
          </a:prstGeom>
        </p:spPr>
      </p:pic>
      <p:pic>
        <p:nvPicPr>
          <p:cNvPr id="9" name="Picture 8">
            <a:extLst>
              <a:ext uri="{FF2B5EF4-FFF2-40B4-BE49-F238E27FC236}">
                <a16:creationId xmlns:a16="http://schemas.microsoft.com/office/drawing/2014/main" id="{18BF4A2A-7586-479E-E080-A5DAA5ADF09F}"/>
              </a:ext>
            </a:extLst>
          </p:cNvPr>
          <p:cNvPicPr>
            <a:picLocks noChangeAspect="1"/>
          </p:cNvPicPr>
          <p:nvPr/>
        </p:nvPicPr>
        <p:blipFill>
          <a:blip r:embed="rId9"/>
          <a:stretch>
            <a:fillRect/>
          </a:stretch>
        </p:blipFill>
        <p:spPr>
          <a:xfrm>
            <a:off x="5832953" y="4820520"/>
            <a:ext cx="5986397" cy="883238"/>
          </a:xfrm>
          <a:prstGeom prst="rect">
            <a:avLst/>
          </a:prstGeom>
        </p:spPr>
      </p:pic>
    </p:spTree>
    <p:extLst>
      <p:ext uri="{BB962C8B-B14F-4D97-AF65-F5344CB8AC3E}">
        <p14:creationId xmlns:p14="http://schemas.microsoft.com/office/powerpoint/2010/main" val="79154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3B0F-136E-2BB0-C44D-DC8B7B6093BB}"/>
              </a:ext>
            </a:extLst>
          </p:cNvPr>
          <p:cNvSpPr>
            <a:spLocks noGrp="1"/>
          </p:cNvSpPr>
          <p:nvPr>
            <p:ph type="title"/>
          </p:nvPr>
        </p:nvSpPr>
        <p:spPr/>
        <p:txBody>
          <a:bodyPr/>
          <a:lstStyle/>
          <a:p>
            <a:r>
              <a:rPr lang="en-US" dirty="0"/>
              <a:t>Local deployments</a:t>
            </a:r>
          </a:p>
        </p:txBody>
      </p:sp>
      <p:pic>
        <p:nvPicPr>
          <p:cNvPr id="5" name="Picture 4">
            <a:extLst>
              <a:ext uri="{FF2B5EF4-FFF2-40B4-BE49-F238E27FC236}">
                <a16:creationId xmlns:a16="http://schemas.microsoft.com/office/drawing/2014/main" id="{D769EB50-9156-8DE1-95C9-5D6869D0962F}"/>
              </a:ext>
            </a:extLst>
          </p:cNvPr>
          <p:cNvPicPr>
            <a:picLocks noChangeAspect="1"/>
          </p:cNvPicPr>
          <p:nvPr/>
        </p:nvPicPr>
        <p:blipFill>
          <a:blip r:embed="rId3"/>
          <a:stretch>
            <a:fillRect/>
          </a:stretch>
        </p:blipFill>
        <p:spPr>
          <a:xfrm>
            <a:off x="8518994" y="4430467"/>
            <a:ext cx="3593626" cy="2346290"/>
          </a:xfrm>
          <a:prstGeom prst="rect">
            <a:avLst/>
          </a:prstGeom>
        </p:spPr>
      </p:pic>
      <p:pic>
        <p:nvPicPr>
          <p:cNvPr id="6" name="Picture 5">
            <a:extLst>
              <a:ext uri="{FF2B5EF4-FFF2-40B4-BE49-F238E27FC236}">
                <a16:creationId xmlns:a16="http://schemas.microsoft.com/office/drawing/2014/main" id="{18E331FF-159D-727E-4342-824EB3028F2A}"/>
              </a:ext>
            </a:extLst>
          </p:cNvPr>
          <p:cNvPicPr>
            <a:picLocks noChangeAspect="1"/>
          </p:cNvPicPr>
          <p:nvPr/>
        </p:nvPicPr>
        <p:blipFill>
          <a:blip r:embed="rId4"/>
          <a:stretch>
            <a:fillRect/>
          </a:stretch>
        </p:blipFill>
        <p:spPr>
          <a:xfrm>
            <a:off x="346379" y="1509713"/>
            <a:ext cx="4789292" cy="1590907"/>
          </a:xfrm>
          <a:prstGeom prst="rect">
            <a:avLst/>
          </a:prstGeom>
        </p:spPr>
      </p:pic>
      <p:pic>
        <p:nvPicPr>
          <p:cNvPr id="7" name="Picture 6">
            <a:extLst>
              <a:ext uri="{FF2B5EF4-FFF2-40B4-BE49-F238E27FC236}">
                <a16:creationId xmlns:a16="http://schemas.microsoft.com/office/drawing/2014/main" id="{0762B679-E098-A24D-3C2D-6C8A77EB09F4}"/>
              </a:ext>
            </a:extLst>
          </p:cNvPr>
          <p:cNvPicPr>
            <a:picLocks noChangeAspect="1"/>
          </p:cNvPicPr>
          <p:nvPr/>
        </p:nvPicPr>
        <p:blipFill rotWithShape="1">
          <a:blip r:embed="rId5"/>
          <a:srcRect t="26923"/>
          <a:stretch/>
        </p:blipFill>
        <p:spPr>
          <a:xfrm>
            <a:off x="19673" y="4033381"/>
            <a:ext cx="5124945" cy="1966586"/>
          </a:xfrm>
          <a:prstGeom prst="rect">
            <a:avLst/>
          </a:prstGeom>
        </p:spPr>
      </p:pic>
      <p:pic>
        <p:nvPicPr>
          <p:cNvPr id="4" name="Picture 3">
            <a:extLst>
              <a:ext uri="{FF2B5EF4-FFF2-40B4-BE49-F238E27FC236}">
                <a16:creationId xmlns:a16="http://schemas.microsoft.com/office/drawing/2014/main" id="{06E95E1F-8791-F8D8-FB76-EF37DFA60A8A}"/>
              </a:ext>
            </a:extLst>
          </p:cNvPr>
          <p:cNvPicPr>
            <a:picLocks noChangeAspect="1"/>
          </p:cNvPicPr>
          <p:nvPr/>
        </p:nvPicPr>
        <p:blipFill>
          <a:blip r:embed="rId6"/>
          <a:stretch>
            <a:fillRect/>
          </a:stretch>
        </p:blipFill>
        <p:spPr>
          <a:xfrm>
            <a:off x="5053116" y="1240777"/>
            <a:ext cx="4667082" cy="3789461"/>
          </a:xfrm>
          <a:prstGeom prst="rect">
            <a:avLst/>
          </a:prstGeom>
        </p:spPr>
      </p:pic>
    </p:spTree>
    <p:extLst>
      <p:ext uri="{BB962C8B-B14F-4D97-AF65-F5344CB8AC3E}">
        <p14:creationId xmlns:p14="http://schemas.microsoft.com/office/powerpoint/2010/main" val="379911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B8BF-B3B9-AF6C-61AA-E1DCD9F3B3E9}"/>
              </a:ext>
            </a:extLst>
          </p:cNvPr>
          <p:cNvSpPr>
            <a:spLocks noGrp="1"/>
          </p:cNvSpPr>
          <p:nvPr>
            <p:ph type="title"/>
          </p:nvPr>
        </p:nvSpPr>
        <p:spPr/>
        <p:txBody>
          <a:bodyPr/>
          <a:lstStyle/>
          <a:p>
            <a:r>
              <a:rPr lang="en-US" dirty="0"/>
              <a:t>Prompt Engineering: </a:t>
            </a:r>
          </a:p>
        </p:txBody>
      </p:sp>
      <p:sp>
        <p:nvSpPr>
          <p:cNvPr id="3" name="Content Placeholder 2">
            <a:extLst>
              <a:ext uri="{FF2B5EF4-FFF2-40B4-BE49-F238E27FC236}">
                <a16:creationId xmlns:a16="http://schemas.microsoft.com/office/drawing/2014/main" id="{522F28FA-D9EC-C448-AB7E-D09E1AC923A4}"/>
              </a:ext>
            </a:extLst>
          </p:cNvPr>
          <p:cNvSpPr>
            <a:spLocks noGrp="1"/>
          </p:cNvSpPr>
          <p:nvPr>
            <p:ph idx="1"/>
          </p:nvPr>
        </p:nvSpPr>
        <p:spPr/>
        <p:txBody>
          <a:bodyPr>
            <a:normAutofit/>
          </a:bodyPr>
          <a:lstStyle/>
          <a:p>
            <a:r>
              <a:rPr lang="en-US" b="1" dirty="0"/>
              <a:t>Zero shot prompting </a:t>
            </a:r>
            <a:r>
              <a:rPr lang="en-US" dirty="0"/>
              <a:t>= just ask for the answer out of the blue ”The patient has heart failure and rales. Why is she short of breath?”</a:t>
            </a:r>
          </a:p>
          <a:p>
            <a:r>
              <a:rPr lang="en-US" b="1" dirty="0"/>
              <a:t>N-shot prompting </a:t>
            </a:r>
            <a:r>
              <a:rPr lang="en-US" dirty="0"/>
              <a:t>= ask a sequence of questions and rely on </a:t>
            </a:r>
            <a:r>
              <a:rPr lang="en-US" u="sng" dirty="0"/>
              <a:t>in-context learning</a:t>
            </a:r>
            <a:r>
              <a:rPr lang="en-US" dirty="0"/>
              <a:t>. “What’s your differential?” ”Why do you think heart failure is most likely?” “What tests would you order?”</a:t>
            </a:r>
          </a:p>
          <a:p>
            <a:r>
              <a:rPr lang="en-US" b="1" dirty="0"/>
              <a:t>Chain of thought  prompting: </a:t>
            </a:r>
            <a:r>
              <a:rPr lang="en-US" dirty="0"/>
              <a:t>“The patient has </a:t>
            </a:r>
            <a:r>
              <a:rPr lang="en-US" dirty="0" err="1"/>
              <a:t>xyz</a:t>
            </a:r>
            <a:r>
              <a:rPr lang="en-US" dirty="0"/>
              <a:t> medical history and presents with shortness of breath. First, summarize the case, then provide an ordered different diagnosis. Gives pros and cons for each possibility. Then, provide recommendations on which test to order. </a:t>
            </a:r>
            <a:endParaRPr lang="en-US" dirty="0">
              <a:latin typeface="Helvetica Neue" panose="02000503000000020004" pitchFamily="2" charset="0"/>
            </a:endParaRPr>
          </a:p>
          <a:p>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1095822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A673-A4CE-7B1F-5B08-2BF00645E46F}"/>
              </a:ext>
            </a:extLst>
          </p:cNvPr>
          <p:cNvSpPr>
            <a:spLocks noGrp="1"/>
          </p:cNvSpPr>
          <p:nvPr>
            <p:ph type="title"/>
          </p:nvPr>
        </p:nvSpPr>
        <p:spPr/>
        <p:txBody>
          <a:bodyPr/>
          <a:lstStyle/>
          <a:p>
            <a:r>
              <a:rPr lang="en-US" dirty="0"/>
              <a:t>Prompt engineering is hard </a:t>
            </a:r>
          </a:p>
        </p:txBody>
      </p:sp>
      <p:sp>
        <p:nvSpPr>
          <p:cNvPr id="5" name="TextBox 4">
            <a:extLst>
              <a:ext uri="{FF2B5EF4-FFF2-40B4-BE49-F238E27FC236}">
                <a16:creationId xmlns:a16="http://schemas.microsoft.com/office/drawing/2014/main" id="{88148B2F-2DAF-75D7-2FE7-AF24830F7747}"/>
              </a:ext>
            </a:extLst>
          </p:cNvPr>
          <p:cNvSpPr txBox="1"/>
          <p:nvPr/>
        </p:nvSpPr>
        <p:spPr>
          <a:xfrm>
            <a:off x="1031312" y="2683953"/>
            <a:ext cx="4818343" cy="2308324"/>
          </a:xfrm>
          <a:prstGeom prst="rect">
            <a:avLst/>
          </a:prstGeom>
          <a:noFill/>
        </p:spPr>
        <p:txBody>
          <a:bodyPr wrap="square">
            <a:spAutoFit/>
          </a:bodyPr>
          <a:lstStyle/>
          <a:p>
            <a:r>
              <a:rPr lang="en-US" dirty="0">
                <a:effectLst/>
                <a:latin typeface="Helvetica Neue" panose="02000503000000020004" pitchFamily="2" charset="0"/>
              </a:rPr>
              <a:t>Act like a </a:t>
            </a:r>
            <a:r>
              <a:rPr lang="en-US" b="1" dirty="0">
                <a:effectLst/>
                <a:latin typeface="Helvetica Neue" panose="02000503000000020004" pitchFamily="2" charset="0"/>
              </a:rPr>
              <a:t>[Specify a role]</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effectLst/>
                <a:latin typeface="Helvetica Neue" panose="02000503000000020004" pitchFamily="2" charset="0"/>
              </a:rPr>
              <a:t>[What do you need?]</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effectLst/>
                <a:latin typeface="Helvetica Neue" panose="02000503000000020004" pitchFamily="2" charset="0"/>
              </a:rPr>
              <a:t>[Enter a task]</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[Enter details; often in a chain of steps]</a:t>
            </a:r>
            <a:r>
              <a:rPr lang="en-US" dirty="0">
                <a:effectLst/>
                <a:latin typeface="Helvetica Neue" panose="02000503000000020004" pitchFamily="2" charset="0"/>
              </a:rPr>
              <a:t>,</a:t>
            </a:r>
          </a:p>
          <a:p>
            <a:r>
              <a:rPr lang="en-US" dirty="0">
                <a:effectLst/>
                <a:latin typeface="Helvetica Neue" panose="02000503000000020004" pitchFamily="2" charset="0"/>
              </a:rPr>
              <a:t>please </a:t>
            </a:r>
            <a:r>
              <a:rPr lang="en-US" b="1" dirty="0">
                <a:effectLst/>
                <a:latin typeface="Helvetica Neue" panose="02000503000000020004" pitchFamily="2" charset="0"/>
              </a:rPr>
              <a:t>[Enter exclusion]</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[Select a format]</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endParaRPr lang="en-US" dirty="0">
              <a:effectLst/>
              <a:latin typeface="Helvetica Neue" panose="02000503000000020004" pitchFamily="2" charset="0"/>
            </a:endParaRPr>
          </a:p>
        </p:txBody>
      </p:sp>
      <p:sp>
        <p:nvSpPr>
          <p:cNvPr id="9" name="TextBox 8">
            <a:extLst>
              <a:ext uri="{FF2B5EF4-FFF2-40B4-BE49-F238E27FC236}">
                <a16:creationId xmlns:a16="http://schemas.microsoft.com/office/drawing/2014/main" id="{35D09441-B4B8-6BB9-7F47-007F7BB06203}"/>
              </a:ext>
            </a:extLst>
          </p:cNvPr>
          <p:cNvSpPr txBox="1"/>
          <p:nvPr/>
        </p:nvSpPr>
        <p:spPr>
          <a:xfrm>
            <a:off x="6096000" y="1437458"/>
            <a:ext cx="5615836" cy="5078313"/>
          </a:xfrm>
          <a:prstGeom prst="rect">
            <a:avLst/>
          </a:prstGeom>
          <a:noFill/>
        </p:spPr>
        <p:txBody>
          <a:bodyPr wrap="square">
            <a:spAutoFit/>
          </a:bodyPr>
          <a:lstStyle/>
          <a:p>
            <a:r>
              <a:rPr lang="en-US" dirty="0">
                <a:effectLst/>
                <a:latin typeface="Helvetica Neue" panose="02000503000000020004" pitchFamily="2" charset="0"/>
              </a:rPr>
              <a:t>Act like an </a:t>
            </a:r>
            <a:r>
              <a:rPr lang="en-US" b="1" dirty="0">
                <a:effectLst/>
                <a:latin typeface="Helvetica Neue" panose="02000503000000020004" pitchFamily="2" charset="0"/>
              </a:rPr>
              <a:t>expert diagnostician</a:t>
            </a:r>
            <a:r>
              <a:rPr lang="en-US" dirty="0">
                <a:effectLst/>
                <a:latin typeface="Helvetica Neue" panose="02000503000000020004" pitchFamily="2" charset="0"/>
              </a:rPr>
              <a:t>,</a:t>
            </a:r>
          </a:p>
          <a:p>
            <a:r>
              <a:rPr lang="en-US" dirty="0">
                <a:effectLst/>
                <a:latin typeface="Helvetica Neue" panose="02000503000000020004" pitchFamily="2" charset="0"/>
              </a:rPr>
              <a:t>I need a </a:t>
            </a:r>
            <a:r>
              <a:rPr lang="en-US" b="1" dirty="0">
                <a:latin typeface="Helvetica Neue" panose="02000503000000020004" pitchFamily="2" charset="0"/>
              </a:rPr>
              <a:t>prioritized differential diagnosis that includes all of the likely diagnoses and all the diagnoses it would be important not to miss</a:t>
            </a:r>
            <a:r>
              <a:rPr lang="en-US" dirty="0">
                <a:effectLst/>
                <a:latin typeface="Helvetica Neue" panose="02000503000000020004" pitchFamily="2" charset="0"/>
              </a:rPr>
              <a:t>,</a:t>
            </a:r>
          </a:p>
          <a:p>
            <a:r>
              <a:rPr lang="en-US" dirty="0">
                <a:effectLst/>
                <a:latin typeface="Helvetica Neue" panose="02000503000000020004" pitchFamily="2" charset="0"/>
              </a:rPr>
              <a:t>you will </a:t>
            </a:r>
            <a:r>
              <a:rPr lang="en-US" b="1" dirty="0">
                <a:latin typeface="Helvetica Neue" panose="02000503000000020004" pitchFamily="2" charset="0"/>
              </a:rPr>
              <a:t>first generate a list of the most likely diagnoses, you will then order them from most to least likely, then you will give a probability for each</a:t>
            </a:r>
            <a:r>
              <a:rPr lang="en-US" dirty="0">
                <a:effectLst/>
                <a:latin typeface="Helvetica Neue" panose="02000503000000020004" pitchFamily="2" charset="0"/>
              </a:rPr>
              <a:t>,</a:t>
            </a:r>
          </a:p>
          <a:p>
            <a:r>
              <a:rPr lang="en-US" dirty="0">
                <a:effectLst/>
                <a:latin typeface="Helvetica Neue" panose="02000503000000020004" pitchFamily="2" charset="0"/>
              </a:rPr>
              <a:t>in the process, you should </a:t>
            </a:r>
            <a:r>
              <a:rPr lang="en-US" b="1" dirty="0">
                <a:effectLst/>
                <a:latin typeface="Helvetica Neue" panose="02000503000000020004" pitchFamily="2" charset="0"/>
              </a:rPr>
              <a:t>consider all the most likely or dangerous diagnoses. Consider the pretest probability of each diagnosis, then modify it by the cumulative strength of evidence to get a final probability.</a:t>
            </a:r>
            <a:endParaRPr lang="en-US" dirty="0">
              <a:effectLst/>
              <a:latin typeface="Helvetica Neue" panose="02000503000000020004" pitchFamily="2" charset="0"/>
            </a:endParaRPr>
          </a:p>
          <a:p>
            <a:r>
              <a:rPr lang="en-US" dirty="0">
                <a:effectLst/>
                <a:latin typeface="Helvetica Neue" panose="02000503000000020004" pitchFamily="2" charset="0"/>
              </a:rPr>
              <a:t>please </a:t>
            </a:r>
            <a:r>
              <a:rPr lang="en-US" b="1" dirty="0">
                <a:effectLst/>
                <a:latin typeface="Helvetica Neue" panose="02000503000000020004" pitchFamily="2" charset="0"/>
              </a:rPr>
              <a:t>Prioritize accuracy.</a:t>
            </a:r>
            <a:r>
              <a:rPr lang="en-US" dirty="0">
                <a:effectLst/>
                <a:latin typeface="Helvetica Neue" panose="02000503000000020004" pitchFamily="2" charset="0"/>
              </a:rPr>
              <a:t>,</a:t>
            </a:r>
          </a:p>
          <a:p>
            <a:r>
              <a:rPr lang="en-US" dirty="0">
                <a:effectLst/>
                <a:latin typeface="Helvetica Neue" panose="02000503000000020004" pitchFamily="2" charset="0"/>
              </a:rPr>
              <a:t>input the final result in a </a:t>
            </a:r>
            <a:r>
              <a:rPr lang="en-US" b="1" dirty="0">
                <a:effectLst/>
                <a:latin typeface="Helvetica Neue" panose="02000503000000020004" pitchFamily="2" charset="0"/>
              </a:rPr>
              <a:t>list format, with percentage likelihoods and a short explanation</a:t>
            </a:r>
            <a:r>
              <a:rPr lang="en-US" dirty="0">
                <a:effectLst/>
                <a:latin typeface="Helvetica Neue" panose="02000503000000020004" pitchFamily="2" charset="0"/>
              </a:rPr>
              <a:t>,</a:t>
            </a:r>
          </a:p>
          <a:p>
            <a:r>
              <a:rPr lang="en-US" dirty="0">
                <a:effectLst/>
                <a:latin typeface="Helvetica Neue" panose="02000503000000020004" pitchFamily="2" charset="0"/>
              </a:rPr>
              <a:t>here is an example: </a:t>
            </a:r>
            <a:r>
              <a:rPr lang="en-US" b="1" dirty="0">
                <a:effectLst/>
                <a:latin typeface="Helvetica Neue" panose="02000503000000020004" pitchFamily="2" charset="0"/>
              </a:rPr>
              <a:t>[Enter an example].</a:t>
            </a:r>
          </a:p>
          <a:p>
            <a:r>
              <a:rPr lang="en-US" dirty="0">
                <a:effectLst/>
                <a:latin typeface="Helvetica Neue" panose="02000503000000020004" pitchFamily="2" charset="0"/>
              </a:rPr>
              <a:t>Here is the case: …</a:t>
            </a:r>
          </a:p>
        </p:txBody>
      </p:sp>
    </p:spTree>
    <p:extLst>
      <p:ext uri="{BB962C8B-B14F-4D97-AF65-F5344CB8AC3E}">
        <p14:creationId xmlns:p14="http://schemas.microsoft.com/office/powerpoint/2010/main" val="30002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6F50-37EC-0E3C-A608-E8068EF0C6C4}"/>
              </a:ext>
            </a:extLst>
          </p:cNvPr>
          <p:cNvSpPr>
            <a:spLocks noGrp="1"/>
          </p:cNvSpPr>
          <p:nvPr>
            <p:ph type="title"/>
          </p:nvPr>
        </p:nvSpPr>
        <p:spPr>
          <a:xfrm>
            <a:off x="838200" y="127131"/>
            <a:ext cx="10515600" cy="1325563"/>
          </a:xfrm>
        </p:spPr>
        <p:txBody>
          <a:bodyPr/>
          <a:lstStyle/>
          <a:p>
            <a:r>
              <a:rPr lang="en-US" dirty="0"/>
              <a:t>Summary? </a:t>
            </a:r>
          </a:p>
        </p:txBody>
      </p:sp>
      <p:pic>
        <p:nvPicPr>
          <p:cNvPr id="9" name="Picture 8" descr="A diagram of a person's life cycle&#10;&#10;Description automatically generated">
            <a:extLst>
              <a:ext uri="{FF2B5EF4-FFF2-40B4-BE49-F238E27FC236}">
                <a16:creationId xmlns:a16="http://schemas.microsoft.com/office/drawing/2014/main" id="{80F30F61-0D35-C2B2-F794-10BDFB68111F}"/>
              </a:ext>
            </a:extLst>
          </p:cNvPr>
          <p:cNvPicPr>
            <a:picLocks noChangeAspect="1"/>
          </p:cNvPicPr>
          <p:nvPr/>
        </p:nvPicPr>
        <p:blipFill>
          <a:blip r:embed="rId3"/>
          <a:stretch>
            <a:fillRect/>
          </a:stretch>
        </p:blipFill>
        <p:spPr>
          <a:xfrm>
            <a:off x="1040460" y="3556726"/>
            <a:ext cx="10515600" cy="3335474"/>
          </a:xfrm>
          <a:prstGeom prst="rect">
            <a:avLst/>
          </a:prstGeom>
        </p:spPr>
      </p:pic>
      <p:sp>
        <p:nvSpPr>
          <p:cNvPr id="4" name="Content Placeholder 3">
            <a:extLst>
              <a:ext uri="{FF2B5EF4-FFF2-40B4-BE49-F238E27FC236}">
                <a16:creationId xmlns:a16="http://schemas.microsoft.com/office/drawing/2014/main" id="{BA1D7849-963D-4FF3-5804-1304BA532FD6}"/>
              </a:ext>
            </a:extLst>
          </p:cNvPr>
          <p:cNvSpPr>
            <a:spLocks noGrp="1"/>
          </p:cNvSpPr>
          <p:nvPr>
            <p:ph idx="1"/>
          </p:nvPr>
        </p:nvSpPr>
        <p:spPr>
          <a:xfrm>
            <a:off x="737992" y="1381057"/>
            <a:ext cx="10515600" cy="4351338"/>
          </a:xfrm>
        </p:spPr>
        <p:txBody>
          <a:bodyPr/>
          <a:lstStyle/>
          <a:p>
            <a:pPr marL="0" indent="0">
              <a:buNone/>
            </a:pPr>
            <a:r>
              <a:rPr lang="en-US" dirty="0"/>
              <a:t>You should probably be using these tools</a:t>
            </a:r>
          </a:p>
          <a:p>
            <a:pPr marL="0" indent="0">
              <a:buNone/>
            </a:pPr>
            <a:r>
              <a:rPr lang="en-US" dirty="0"/>
              <a:t>It takes skill to use them well</a:t>
            </a:r>
          </a:p>
          <a:p>
            <a:pPr marL="0" indent="0">
              <a:buNone/>
            </a:pPr>
            <a:r>
              <a:rPr lang="en-US" dirty="0"/>
              <a:t>They are not infallible and raise tricky issues</a:t>
            </a:r>
          </a:p>
        </p:txBody>
      </p:sp>
      <p:sp>
        <p:nvSpPr>
          <p:cNvPr id="3" name="TextBox 2">
            <a:extLst>
              <a:ext uri="{FF2B5EF4-FFF2-40B4-BE49-F238E27FC236}">
                <a16:creationId xmlns:a16="http://schemas.microsoft.com/office/drawing/2014/main" id="{E9B56322-0BA6-4796-23DF-82FB30AE47B5}"/>
              </a:ext>
            </a:extLst>
          </p:cNvPr>
          <p:cNvSpPr txBox="1"/>
          <p:nvPr/>
        </p:nvSpPr>
        <p:spPr>
          <a:xfrm>
            <a:off x="7791191" y="149080"/>
            <a:ext cx="4400809" cy="2355630"/>
          </a:xfrm>
          <a:prstGeom prst="rect">
            <a:avLst/>
          </a:prstGeom>
          <a:noFill/>
        </p:spPr>
        <p:txBody>
          <a:bodyPr wrap="square">
            <a:spAutoFit/>
          </a:bodyPr>
          <a:lstStyle/>
          <a:p>
            <a:r>
              <a:rPr lang="en-US" b="0" i="0" dirty="0">
                <a:effectLst/>
                <a:latin typeface="Google Sans"/>
              </a:rPr>
              <a:t>For this invention will produce forgetfulness in the minds of those who learn to use it, because they will not practice their memory. Their trust in writing, produced by external characters which are no part of themselves, will discourage the use of their own memory within them.</a:t>
            </a:r>
          </a:p>
          <a:p>
            <a:pPr algn="r"/>
            <a:r>
              <a:rPr lang="en-US" dirty="0">
                <a:latin typeface="Google Sans"/>
              </a:rPr>
              <a:t>-Socrates, on writing</a:t>
            </a:r>
            <a:endParaRPr lang="en-US" dirty="0"/>
          </a:p>
        </p:txBody>
      </p:sp>
    </p:spTree>
    <p:extLst>
      <p:ext uri="{BB962C8B-B14F-4D97-AF65-F5344CB8AC3E}">
        <p14:creationId xmlns:p14="http://schemas.microsoft.com/office/powerpoint/2010/main" val="1396244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ECB083-7F86-6153-01A1-F6272704A08B}"/>
              </a:ext>
            </a:extLst>
          </p:cNvPr>
          <p:cNvPicPr>
            <a:picLocks noGrp="1" noChangeAspect="1"/>
          </p:cNvPicPr>
          <p:nvPr>
            <p:ph idx="1"/>
          </p:nvPr>
        </p:nvPicPr>
        <p:blipFill>
          <a:blip r:embed="rId3"/>
          <a:stretch>
            <a:fillRect/>
          </a:stretch>
        </p:blipFill>
        <p:spPr>
          <a:xfrm>
            <a:off x="68982" y="173116"/>
            <a:ext cx="4861142" cy="1690577"/>
          </a:xfrm>
          <a:prstGeom prst="rect">
            <a:avLst/>
          </a:prstGeom>
        </p:spPr>
      </p:pic>
      <p:pic>
        <p:nvPicPr>
          <p:cNvPr id="4" name="Picture 3">
            <a:extLst>
              <a:ext uri="{FF2B5EF4-FFF2-40B4-BE49-F238E27FC236}">
                <a16:creationId xmlns:a16="http://schemas.microsoft.com/office/drawing/2014/main" id="{E560A685-59F3-D9F3-57B4-0C1F620D850C}"/>
              </a:ext>
            </a:extLst>
          </p:cNvPr>
          <p:cNvPicPr>
            <a:picLocks noChangeAspect="1"/>
          </p:cNvPicPr>
          <p:nvPr/>
        </p:nvPicPr>
        <p:blipFill>
          <a:blip r:embed="rId4"/>
          <a:stretch>
            <a:fillRect/>
          </a:stretch>
        </p:blipFill>
        <p:spPr>
          <a:xfrm>
            <a:off x="4419600" y="365125"/>
            <a:ext cx="7772400" cy="1008135"/>
          </a:xfrm>
          <a:prstGeom prst="rect">
            <a:avLst/>
          </a:prstGeom>
        </p:spPr>
      </p:pic>
      <p:pic>
        <p:nvPicPr>
          <p:cNvPr id="2050" name="Picture 2">
            <a:extLst>
              <a:ext uri="{FF2B5EF4-FFF2-40B4-BE49-F238E27FC236}">
                <a16:creationId xmlns:a16="http://schemas.microsoft.com/office/drawing/2014/main" id="{B8F71AB3-4C75-8A0D-3D1A-4E2E8ED75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064" y="1373259"/>
            <a:ext cx="4400678" cy="53401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FA2A521-1143-2754-95AC-860641780D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091" y="2005771"/>
            <a:ext cx="3779033" cy="467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0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C1A3-9EC9-0992-2D88-FBBE0648FA9A}"/>
              </a:ext>
            </a:extLst>
          </p:cNvPr>
          <p:cNvSpPr>
            <a:spLocks noGrp="1"/>
          </p:cNvSpPr>
          <p:nvPr>
            <p:ph type="title"/>
          </p:nvPr>
        </p:nvSpPr>
        <p:spPr/>
        <p:txBody>
          <a:bodyPr/>
          <a:lstStyle/>
          <a:p>
            <a:r>
              <a:rPr lang="en-US" dirty="0"/>
              <a:t>Neural Networks</a:t>
            </a:r>
          </a:p>
        </p:txBody>
      </p:sp>
      <p:sp>
        <p:nvSpPr>
          <p:cNvPr id="3" name="Content Placeholder 2">
            <a:extLst>
              <a:ext uri="{FF2B5EF4-FFF2-40B4-BE49-F238E27FC236}">
                <a16:creationId xmlns:a16="http://schemas.microsoft.com/office/drawing/2014/main" id="{D3FE0A18-FF91-8EBF-7C50-7E28BB5B50D0}"/>
              </a:ext>
            </a:extLst>
          </p:cNvPr>
          <p:cNvSpPr>
            <a:spLocks noGrp="1"/>
          </p:cNvSpPr>
          <p:nvPr>
            <p:ph idx="1"/>
          </p:nvPr>
        </p:nvSpPr>
        <p:spPr>
          <a:xfrm>
            <a:off x="730162" y="1856634"/>
            <a:ext cx="3750501" cy="4368800"/>
          </a:xfrm>
        </p:spPr>
        <p:txBody>
          <a:bodyPr/>
          <a:lstStyle/>
          <a:p>
            <a:pPr marL="0" indent="0">
              <a:buNone/>
            </a:pPr>
            <a:r>
              <a:rPr lang="en-US" dirty="0"/>
              <a:t>Perceptron</a:t>
            </a:r>
          </a:p>
        </p:txBody>
      </p:sp>
      <p:pic>
        <p:nvPicPr>
          <p:cNvPr id="4" name="Picture 3">
            <a:extLst>
              <a:ext uri="{FF2B5EF4-FFF2-40B4-BE49-F238E27FC236}">
                <a16:creationId xmlns:a16="http://schemas.microsoft.com/office/drawing/2014/main" id="{6813987F-9461-101C-CB0B-5E2F53D2502F}"/>
              </a:ext>
            </a:extLst>
          </p:cNvPr>
          <p:cNvPicPr>
            <a:picLocks noChangeAspect="1"/>
          </p:cNvPicPr>
          <p:nvPr/>
        </p:nvPicPr>
        <p:blipFill>
          <a:blip r:embed="rId3"/>
          <a:stretch>
            <a:fillRect/>
          </a:stretch>
        </p:blipFill>
        <p:spPr>
          <a:xfrm>
            <a:off x="826716" y="2517381"/>
            <a:ext cx="6310198" cy="3808260"/>
          </a:xfrm>
          <a:prstGeom prst="rect">
            <a:avLst/>
          </a:prstGeom>
        </p:spPr>
      </p:pic>
      <p:sp>
        <p:nvSpPr>
          <p:cNvPr id="5" name="TextBox 4">
            <a:extLst>
              <a:ext uri="{FF2B5EF4-FFF2-40B4-BE49-F238E27FC236}">
                <a16:creationId xmlns:a16="http://schemas.microsoft.com/office/drawing/2014/main" id="{AAB0C664-8D33-D388-3B1A-2FB1F5F00F19}"/>
              </a:ext>
            </a:extLst>
          </p:cNvPr>
          <p:cNvSpPr txBox="1"/>
          <p:nvPr/>
        </p:nvSpPr>
        <p:spPr>
          <a:xfrm>
            <a:off x="1853850" y="5799550"/>
            <a:ext cx="1402915" cy="369332"/>
          </a:xfrm>
          <a:prstGeom prst="rect">
            <a:avLst/>
          </a:prstGeom>
          <a:noFill/>
        </p:spPr>
        <p:txBody>
          <a:bodyPr wrap="square" rtlCol="0">
            <a:spAutoFit/>
          </a:bodyPr>
          <a:lstStyle/>
          <a:p>
            <a:r>
              <a:rPr lang="en-US" dirty="0"/>
              <a:t>Parameters</a:t>
            </a:r>
          </a:p>
        </p:txBody>
      </p:sp>
      <p:cxnSp>
        <p:nvCxnSpPr>
          <p:cNvPr id="7" name="Straight Arrow Connector 6">
            <a:extLst>
              <a:ext uri="{FF2B5EF4-FFF2-40B4-BE49-F238E27FC236}">
                <a16:creationId xmlns:a16="http://schemas.microsoft.com/office/drawing/2014/main" id="{4D24FFAB-FDD7-1D4B-55E2-3A53E4BFC57C}"/>
              </a:ext>
            </a:extLst>
          </p:cNvPr>
          <p:cNvCxnSpPr/>
          <p:nvPr/>
        </p:nvCxnSpPr>
        <p:spPr>
          <a:xfrm flipV="1">
            <a:off x="2417522" y="5348613"/>
            <a:ext cx="0" cy="450937"/>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468B0D7-0252-4E5C-F69B-B7985743B1BA}"/>
              </a:ext>
            </a:extLst>
          </p:cNvPr>
          <p:cNvPicPr>
            <a:picLocks noChangeAspect="1"/>
          </p:cNvPicPr>
          <p:nvPr/>
        </p:nvPicPr>
        <p:blipFill rotWithShape="1">
          <a:blip r:embed="rId4"/>
          <a:srcRect r="37120"/>
          <a:stretch/>
        </p:blipFill>
        <p:spPr>
          <a:xfrm>
            <a:off x="7512696" y="1619706"/>
            <a:ext cx="4239535" cy="2592209"/>
          </a:xfrm>
          <a:prstGeom prst="rect">
            <a:avLst/>
          </a:prstGeom>
        </p:spPr>
      </p:pic>
      <p:pic>
        <p:nvPicPr>
          <p:cNvPr id="9" name="Picture 8">
            <a:extLst>
              <a:ext uri="{FF2B5EF4-FFF2-40B4-BE49-F238E27FC236}">
                <a16:creationId xmlns:a16="http://schemas.microsoft.com/office/drawing/2014/main" id="{A172068B-8472-FA97-F3AC-E1D54ECAE86F}"/>
              </a:ext>
            </a:extLst>
          </p:cNvPr>
          <p:cNvPicPr>
            <a:picLocks noChangeAspect="1"/>
          </p:cNvPicPr>
          <p:nvPr/>
        </p:nvPicPr>
        <p:blipFill>
          <a:blip r:embed="rId5"/>
          <a:stretch>
            <a:fillRect/>
          </a:stretch>
        </p:blipFill>
        <p:spPr>
          <a:xfrm>
            <a:off x="7512696" y="4211915"/>
            <a:ext cx="4231614" cy="2570362"/>
          </a:xfrm>
          <a:prstGeom prst="rect">
            <a:avLst/>
          </a:prstGeom>
        </p:spPr>
      </p:pic>
      <p:sp>
        <p:nvSpPr>
          <p:cNvPr id="13" name="TextBox 12">
            <a:extLst>
              <a:ext uri="{FF2B5EF4-FFF2-40B4-BE49-F238E27FC236}">
                <a16:creationId xmlns:a16="http://schemas.microsoft.com/office/drawing/2014/main" id="{8C308E97-938A-6E15-8925-67211596F14C}"/>
              </a:ext>
            </a:extLst>
          </p:cNvPr>
          <p:cNvSpPr txBox="1"/>
          <p:nvPr/>
        </p:nvSpPr>
        <p:spPr>
          <a:xfrm>
            <a:off x="8303713" y="1899379"/>
            <a:ext cx="6100174" cy="369332"/>
          </a:xfrm>
          <a:prstGeom prst="rect">
            <a:avLst/>
          </a:prstGeom>
          <a:noFill/>
        </p:spPr>
        <p:txBody>
          <a:bodyPr wrap="square">
            <a:spAutoFit/>
          </a:bodyPr>
          <a:lstStyle/>
          <a:p>
            <a:r>
              <a:rPr lang="en-US" dirty="0"/>
              <a:t>https://</a:t>
            </a:r>
            <a:r>
              <a:rPr lang="en-US" dirty="0" err="1"/>
              <a:t>mlu-explain.github.io</a:t>
            </a:r>
            <a:r>
              <a:rPr lang="en-US" dirty="0"/>
              <a:t>/</a:t>
            </a:r>
          </a:p>
        </p:txBody>
      </p:sp>
      <p:pic>
        <p:nvPicPr>
          <p:cNvPr id="14" name="Picture 13">
            <a:extLst>
              <a:ext uri="{FF2B5EF4-FFF2-40B4-BE49-F238E27FC236}">
                <a16:creationId xmlns:a16="http://schemas.microsoft.com/office/drawing/2014/main" id="{42FB5A3A-8C44-7396-F4F2-7A49614CC6DC}"/>
              </a:ext>
            </a:extLst>
          </p:cNvPr>
          <p:cNvPicPr>
            <a:picLocks noChangeAspect="1"/>
          </p:cNvPicPr>
          <p:nvPr/>
        </p:nvPicPr>
        <p:blipFill>
          <a:blip r:embed="rId6"/>
          <a:stretch>
            <a:fillRect/>
          </a:stretch>
        </p:blipFill>
        <p:spPr>
          <a:xfrm>
            <a:off x="9344541" y="365125"/>
            <a:ext cx="1203255" cy="1203255"/>
          </a:xfrm>
          <a:prstGeom prst="rect">
            <a:avLst/>
          </a:prstGeom>
        </p:spPr>
      </p:pic>
    </p:spTree>
    <p:extLst>
      <p:ext uri="{BB962C8B-B14F-4D97-AF65-F5344CB8AC3E}">
        <p14:creationId xmlns:p14="http://schemas.microsoft.com/office/powerpoint/2010/main" val="388216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499A-1B68-FF37-187B-59B67084456A}"/>
              </a:ext>
            </a:extLst>
          </p:cNvPr>
          <p:cNvSpPr>
            <a:spLocks noGrp="1"/>
          </p:cNvSpPr>
          <p:nvPr>
            <p:ph type="title"/>
          </p:nvPr>
        </p:nvSpPr>
        <p:spPr/>
        <p:txBody>
          <a:bodyPr/>
          <a:lstStyle/>
          <a:p>
            <a:r>
              <a:rPr lang="en-US" dirty="0"/>
              <a:t>Embeddings: represent the meaning of text with numbers (</a:t>
            </a:r>
            <a:r>
              <a:rPr lang="en-US" dirty="0">
                <a:effectLst/>
                <a:latin typeface="Helvetica Neue" panose="02000503000000020004" pitchFamily="2" charset="0"/>
              </a:rPr>
              <a:t>‘word vectors’)</a:t>
            </a:r>
            <a:endParaRPr lang="en-US" dirty="0"/>
          </a:p>
        </p:txBody>
      </p:sp>
      <p:pic>
        <p:nvPicPr>
          <p:cNvPr id="3" name="Picture 2">
            <a:extLst>
              <a:ext uri="{FF2B5EF4-FFF2-40B4-BE49-F238E27FC236}">
                <a16:creationId xmlns:a16="http://schemas.microsoft.com/office/drawing/2014/main" id="{1671A30E-8BAF-9C8B-A77E-86DB95B38B9A}"/>
              </a:ext>
            </a:extLst>
          </p:cNvPr>
          <p:cNvPicPr>
            <a:picLocks noChangeAspect="1"/>
          </p:cNvPicPr>
          <p:nvPr/>
        </p:nvPicPr>
        <p:blipFill>
          <a:blip r:embed="rId3"/>
          <a:stretch>
            <a:fillRect/>
          </a:stretch>
        </p:blipFill>
        <p:spPr>
          <a:xfrm>
            <a:off x="2692764" y="1866052"/>
            <a:ext cx="6806472" cy="4604707"/>
          </a:xfrm>
          <a:prstGeom prst="rect">
            <a:avLst/>
          </a:prstGeom>
        </p:spPr>
      </p:pic>
    </p:spTree>
    <p:extLst>
      <p:ext uri="{BB962C8B-B14F-4D97-AF65-F5344CB8AC3E}">
        <p14:creationId xmlns:p14="http://schemas.microsoft.com/office/powerpoint/2010/main" val="351155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45C9-FE45-99A6-1ED8-58A36610DAC7}"/>
              </a:ext>
            </a:extLst>
          </p:cNvPr>
          <p:cNvSpPr>
            <a:spLocks noGrp="1"/>
          </p:cNvSpPr>
          <p:nvPr>
            <p:ph type="title"/>
          </p:nvPr>
        </p:nvSpPr>
        <p:spPr/>
        <p:txBody>
          <a:bodyPr/>
          <a:lstStyle/>
          <a:p>
            <a:r>
              <a:rPr lang="en-US" dirty="0"/>
              <a:t>Transformer Models: </a:t>
            </a:r>
          </a:p>
        </p:txBody>
      </p:sp>
      <p:pic>
        <p:nvPicPr>
          <p:cNvPr id="5" name="Content Placeholder 4" descr="A close-up of a website&#10;&#10;Description automatically generated">
            <a:extLst>
              <a:ext uri="{FF2B5EF4-FFF2-40B4-BE49-F238E27FC236}">
                <a16:creationId xmlns:a16="http://schemas.microsoft.com/office/drawing/2014/main" id="{1DDF2AE4-D0B2-E06A-8CCB-4947247B681D}"/>
              </a:ext>
            </a:extLst>
          </p:cNvPr>
          <p:cNvPicPr>
            <a:picLocks noGrp="1" noChangeAspect="1"/>
          </p:cNvPicPr>
          <p:nvPr>
            <p:ph idx="1"/>
          </p:nvPr>
        </p:nvPicPr>
        <p:blipFill>
          <a:blip r:embed="rId3"/>
          <a:stretch>
            <a:fillRect/>
          </a:stretch>
        </p:blipFill>
        <p:spPr>
          <a:xfrm>
            <a:off x="538185" y="1378744"/>
            <a:ext cx="7683500" cy="1587500"/>
          </a:xfrm>
        </p:spPr>
      </p:pic>
      <p:sp>
        <p:nvSpPr>
          <p:cNvPr id="6" name="Rounded Rectangle 5">
            <a:extLst>
              <a:ext uri="{FF2B5EF4-FFF2-40B4-BE49-F238E27FC236}">
                <a16:creationId xmlns:a16="http://schemas.microsoft.com/office/drawing/2014/main" id="{50452AFD-984D-795E-BD8C-782FE71D35CA}"/>
              </a:ext>
            </a:extLst>
          </p:cNvPr>
          <p:cNvSpPr/>
          <p:nvPr/>
        </p:nvSpPr>
        <p:spPr>
          <a:xfrm>
            <a:off x="2129425" y="2517732"/>
            <a:ext cx="1365337" cy="39840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32F7CA0-DB94-CE0B-0621-1E9B191F60DD}"/>
              </a:ext>
            </a:extLst>
          </p:cNvPr>
          <p:cNvSpPr txBox="1">
            <a:spLocks/>
          </p:cNvSpPr>
          <p:nvPr/>
        </p:nvSpPr>
        <p:spPr>
          <a:xfrm>
            <a:off x="925882" y="3266009"/>
            <a:ext cx="62139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Variant of neural network + attention </a:t>
            </a:r>
            <a:r>
              <a:rPr lang="en-US"/>
              <a:t>= </a:t>
            </a:r>
            <a:r>
              <a:rPr lang="en-US" b="1"/>
              <a:t>Transformer </a:t>
            </a:r>
            <a:endParaRPr lang="en-US" b="1" dirty="0"/>
          </a:p>
          <a:p>
            <a:r>
              <a:rPr lang="en-US" dirty="0"/>
              <a:t>Context window = how big the attention frame is</a:t>
            </a:r>
          </a:p>
          <a:p>
            <a:pPr lvl="1"/>
            <a:r>
              <a:rPr lang="en-US" dirty="0"/>
              <a:t>This, and overall model size, are the main metrics of performance.</a:t>
            </a:r>
          </a:p>
        </p:txBody>
      </p:sp>
      <p:pic>
        <p:nvPicPr>
          <p:cNvPr id="8" name="Picture 7">
            <a:extLst>
              <a:ext uri="{FF2B5EF4-FFF2-40B4-BE49-F238E27FC236}">
                <a16:creationId xmlns:a16="http://schemas.microsoft.com/office/drawing/2014/main" id="{9F416505-0AD8-1484-0D96-E35DA53C0EF0}"/>
              </a:ext>
            </a:extLst>
          </p:cNvPr>
          <p:cNvPicPr>
            <a:picLocks noChangeAspect="1"/>
          </p:cNvPicPr>
          <p:nvPr/>
        </p:nvPicPr>
        <p:blipFill>
          <a:blip r:embed="rId4"/>
          <a:stretch>
            <a:fillRect/>
          </a:stretch>
        </p:blipFill>
        <p:spPr>
          <a:xfrm>
            <a:off x="8220534" y="1503123"/>
            <a:ext cx="3684082" cy="4524158"/>
          </a:xfrm>
          <a:prstGeom prst="rect">
            <a:avLst/>
          </a:prstGeom>
        </p:spPr>
      </p:pic>
    </p:spTree>
    <p:extLst>
      <p:ext uri="{BB962C8B-B14F-4D97-AF65-F5344CB8AC3E}">
        <p14:creationId xmlns:p14="http://schemas.microsoft.com/office/powerpoint/2010/main" val="286054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4168-72C9-D157-73E0-BAFAE1F8BDF2}"/>
              </a:ext>
            </a:extLst>
          </p:cNvPr>
          <p:cNvSpPr>
            <a:spLocks noGrp="1"/>
          </p:cNvSpPr>
          <p:nvPr>
            <p:ph type="title"/>
          </p:nvPr>
        </p:nvSpPr>
        <p:spPr/>
        <p:txBody>
          <a:bodyPr/>
          <a:lstStyle/>
          <a:p>
            <a:r>
              <a:rPr lang="en-US" dirty="0"/>
              <a:t>What is a large-language model (LLM)?</a:t>
            </a:r>
          </a:p>
        </p:txBody>
      </p:sp>
      <p:sp>
        <p:nvSpPr>
          <p:cNvPr id="3" name="Content Placeholder 2">
            <a:extLst>
              <a:ext uri="{FF2B5EF4-FFF2-40B4-BE49-F238E27FC236}">
                <a16:creationId xmlns:a16="http://schemas.microsoft.com/office/drawing/2014/main" id="{E783DFAF-ACA6-D3E1-D05F-7A7F9F4FC036}"/>
              </a:ext>
            </a:extLst>
          </p:cNvPr>
          <p:cNvSpPr>
            <a:spLocks noGrp="1"/>
          </p:cNvSpPr>
          <p:nvPr>
            <p:ph idx="1"/>
          </p:nvPr>
        </p:nvSpPr>
        <p:spPr/>
        <p:txBody>
          <a:bodyPr/>
          <a:lstStyle/>
          <a:p>
            <a:pPr marL="0" indent="0">
              <a:buNone/>
            </a:pPr>
            <a:r>
              <a:rPr lang="en-US" dirty="0"/>
              <a:t>Foundational model trained on an enormous amount of text</a:t>
            </a:r>
          </a:p>
        </p:txBody>
      </p:sp>
      <p:pic>
        <p:nvPicPr>
          <p:cNvPr id="4" name="Picture 3">
            <a:extLst>
              <a:ext uri="{FF2B5EF4-FFF2-40B4-BE49-F238E27FC236}">
                <a16:creationId xmlns:a16="http://schemas.microsoft.com/office/drawing/2014/main" id="{C0896F4C-00E3-8926-7B1B-B8B0A3A8C8DA}"/>
              </a:ext>
            </a:extLst>
          </p:cNvPr>
          <p:cNvPicPr>
            <a:picLocks noChangeAspect="1"/>
          </p:cNvPicPr>
          <p:nvPr/>
        </p:nvPicPr>
        <p:blipFill>
          <a:blip r:embed="rId3"/>
          <a:stretch>
            <a:fillRect/>
          </a:stretch>
        </p:blipFill>
        <p:spPr>
          <a:xfrm>
            <a:off x="1742797" y="2464867"/>
            <a:ext cx="9479479" cy="3712096"/>
          </a:xfrm>
          <a:prstGeom prst="rect">
            <a:avLst/>
          </a:prstGeom>
        </p:spPr>
      </p:pic>
    </p:spTree>
    <p:extLst>
      <p:ext uri="{BB962C8B-B14F-4D97-AF65-F5344CB8AC3E}">
        <p14:creationId xmlns:p14="http://schemas.microsoft.com/office/powerpoint/2010/main" val="21632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3CA353-2B17-D9A1-01AD-B432FCCE6131}"/>
              </a:ext>
            </a:extLst>
          </p:cNvPr>
          <p:cNvPicPr>
            <a:picLocks noChangeAspect="1"/>
          </p:cNvPicPr>
          <p:nvPr/>
        </p:nvPicPr>
        <p:blipFill>
          <a:blip r:embed="rId3"/>
          <a:stretch>
            <a:fillRect/>
          </a:stretch>
        </p:blipFill>
        <p:spPr>
          <a:xfrm>
            <a:off x="6551112" y="1966430"/>
            <a:ext cx="5640888" cy="3787118"/>
          </a:xfrm>
          <a:prstGeom prst="rect">
            <a:avLst/>
          </a:prstGeom>
        </p:spPr>
      </p:pic>
      <p:sp>
        <p:nvSpPr>
          <p:cNvPr id="2" name="Title 1">
            <a:extLst>
              <a:ext uri="{FF2B5EF4-FFF2-40B4-BE49-F238E27FC236}">
                <a16:creationId xmlns:a16="http://schemas.microsoft.com/office/drawing/2014/main" id="{DBF704C2-F9F6-0677-8E39-EAD3EE3A36D9}"/>
              </a:ext>
            </a:extLst>
          </p:cNvPr>
          <p:cNvSpPr>
            <a:spLocks noGrp="1"/>
          </p:cNvSpPr>
          <p:nvPr>
            <p:ph type="title"/>
          </p:nvPr>
        </p:nvSpPr>
        <p:spPr/>
        <p:txBody>
          <a:bodyPr/>
          <a:lstStyle/>
          <a:p>
            <a:r>
              <a:rPr lang="en-US" dirty="0"/>
              <a:t>What does this enable? </a:t>
            </a:r>
          </a:p>
        </p:txBody>
      </p:sp>
      <p:sp>
        <p:nvSpPr>
          <p:cNvPr id="3" name="Content Placeholder 2">
            <a:extLst>
              <a:ext uri="{FF2B5EF4-FFF2-40B4-BE49-F238E27FC236}">
                <a16:creationId xmlns:a16="http://schemas.microsoft.com/office/drawing/2014/main" id="{0DCC3614-5625-AF18-440E-DE733594B9EC}"/>
              </a:ext>
            </a:extLst>
          </p:cNvPr>
          <p:cNvSpPr>
            <a:spLocks noGrp="1"/>
          </p:cNvSpPr>
          <p:nvPr>
            <p:ph idx="1"/>
          </p:nvPr>
        </p:nvSpPr>
        <p:spPr>
          <a:xfrm>
            <a:off x="337157" y="1690688"/>
            <a:ext cx="8255698" cy="3360150"/>
          </a:xfrm>
        </p:spPr>
        <p:txBody>
          <a:bodyPr/>
          <a:lstStyle/>
          <a:p>
            <a:r>
              <a:rPr lang="en-US" dirty="0"/>
              <a:t>Parallel processing on GPUs (instead of CPUs) </a:t>
            </a:r>
          </a:p>
          <a:p>
            <a:r>
              <a:rPr lang="en-US" dirty="0"/>
              <a:t>You can make HUGE models [e.g. the entire internet] </a:t>
            </a:r>
          </a:p>
          <a:p>
            <a:pPr lvl="1"/>
            <a:r>
              <a:rPr lang="en-US" dirty="0"/>
              <a:t>1.  predict the next token [~word]</a:t>
            </a:r>
          </a:p>
          <a:p>
            <a:pPr lvl="1"/>
            <a:r>
              <a:rPr lang="en-US" dirty="0"/>
              <a:t>2. See if you were right</a:t>
            </a:r>
          </a:p>
          <a:p>
            <a:pPr lvl="1"/>
            <a:r>
              <a:rPr lang="en-US" dirty="0"/>
              <a:t>3. re-weight parameters to improve</a:t>
            </a:r>
          </a:p>
          <a:p>
            <a:pPr lvl="1"/>
            <a:r>
              <a:rPr lang="en-US" dirty="0"/>
              <a:t>4. repeat for billions of times</a:t>
            </a:r>
          </a:p>
        </p:txBody>
      </p:sp>
      <p:pic>
        <p:nvPicPr>
          <p:cNvPr id="4" name="Picture 3">
            <a:extLst>
              <a:ext uri="{FF2B5EF4-FFF2-40B4-BE49-F238E27FC236}">
                <a16:creationId xmlns:a16="http://schemas.microsoft.com/office/drawing/2014/main" id="{834659F0-13BE-E321-5D72-5EEE78786EB9}"/>
              </a:ext>
            </a:extLst>
          </p:cNvPr>
          <p:cNvPicPr>
            <a:picLocks noChangeAspect="1"/>
          </p:cNvPicPr>
          <p:nvPr/>
        </p:nvPicPr>
        <p:blipFill>
          <a:blip r:embed="rId4"/>
          <a:stretch>
            <a:fillRect/>
          </a:stretch>
        </p:blipFill>
        <p:spPr>
          <a:xfrm>
            <a:off x="597073" y="4720725"/>
            <a:ext cx="5852787" cy="1657355"/>
          </a:xfrm>
          <a:prstGeom prst="rect">
            <a:avLst/>
          </a:prstGeom>
        </p:spPr>
      </p:pic>
    </p:spTree>
    <p:extLst>
      <p:ext uri="{BB962C8B-B14F-4D97-AF65-F5344CB8AC3E}">
        <p14:creationId xmlns:p14="http://schemas.microsoft.com/office/powerpoint/2010/main" val="141132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6511-8590-2D2E-D5C6-CB230B9EFFCF}"/>
              </a:ext>
            </a:extLst>
          </p:cNvPr>
          <p:cNvSpPr>
            <a:spLocks noGrp="1"/>
          </p:cNvSpPr>
          <p:nvPr>
            <p:ph type="title"/>
          </p:nvPr>
        </p:nvSpPr>
        <p:spPr/>
        <p:txBody>
          <a:bodyPr/>
          <a:lstStyle/>
          <a:p>
            <a:r>
              <a:rPr lang="en-US" b="1" dirty="0"/>
              <a:t>Transfer learning: </a:t>
            </a:r>
            <a:r>
              <a:rPr lang="en-US" dirty="0"/>
              <a:t>(this is the secret sauce)</a:t>
            </a:r>
            <a:r>
              <a:rPr lang="en-US" b="1" dirty="0"/>
              <a:t> </a:t>
            </a:r>
          </a:p>
        </p:txBody>
      </p:sp>
      <p:sp>
        <p:nvSpPr>
          <p:cNvPr id="3" name="Content Placeholder 2">
            <a:extLst>
              <a:ext uri="{FF2B5EF4-FFF2-40B4-BE49-F238E27FC236}">
                <a16:creationId xmlns:a16="http://schemas.microsoft.com/office/drawing/2014/main" id="{0FEE750C-4545-2371-9CD8-D9E889BBDCE9}"/>
              </a:ext>
            </a:extLst>
          </p:cNvPr>
          <p:cNvSpPr>
            <a:spLocks noGrp="1"/>
          </p:cNvSpPr>
          <p:nvPr>
            <p:ph idx="1"/>
          </p:nvPr>
        </p:nvSpPr>
        <p:spPr>
          <a:xfrm>
            <a:off x="838200" y="1825625"/>
            <a:ext cx="10961318" cy="4351338"/>
          </a:xfrm>
        </p:spPr>
        <p:txBody>
          <a:bodyPr/>
          <a:lstStyle/>
          <a:p>
            <a:r>
              <a:rPr lang="en-US" dirty="0"/>
              <a:t>Previously: define a task, label a set to train the model in (expensive) and then evaluate it’s performance. Repeat</a:t>
            </a:r>
            <a:r>
              <a:rPr lang="en-US" b="1" dirty="0"/>
              <a:t>. $$$</a:t>
            </a:r>
          </a:p>
          <a:p>
            <a:pPr lvl="1"/>
            <a:r>
              <a:rPr lang="en-US" dirty="0"/>
              <a:t>limited by the amount of annotated data. </a:t>
            </a:r>
          </a:p>
        </p:txBody>
      </p:sp>
      <p:pic>
        <p:nvPicPr>
          <p:cNvPr id="6" name="Picture 5">
            <a:extLst>
              <a:ext uri="{FF2B5EF4-FFF2-40B4-BE49-F238E27FC236}">
                <a16:creationId xmlns:a16="http://schemas.microsoft.com/office/drawing/2014/main" id="{85C68F3C-B42F-B33E-29B4-2DACF861B1C0}"/>
              </a:ext>
            </a:extLst>
          </p:cNvPr>
          <p:cNvPicPr>
            <a:picLocks noChangeAspect="1"/>
          </p:cNvPicPr>
          <p:nvPr/>
        </p:nvPicPr>
        <p:blipFill rotWithShape="1">
          <a:blip r:embed="rId3"/>
          <a:srcRect r="470"/>
          <a:stretch/>
        </p:blipFill>
        <p:spPr>
          <a:xfrm>
            <a:off x="3854362" y="3117625"/>
            <a:ext cx="7735866" cy="2959130"/>
          </a:xfrm>
          <a:prstGeom prst="rect">
            <a:avLst/>
          </a:prstGeom>
        </p:spPr>
      </p:pic>
      <p:sp>
        <p:nvSpPr>
          <p:cNvPr id="8" name="TextBox 7">
            <a:extLst>
              <a:ext uri="{FF2B5EF4-FFF2-40B4-BE49-F238E27FC236}">
                <a16:creationId xmlns:a16="http://schemas.microsoft.com/office/drawing/2014/main" id="{84809761-322D-0CA8-0E5C-B5A3BB77A91F}"/>
              </a:ext>
            </a:extLst>
          </p:cNvPr>
          <p:cNvSpPr txBox="1"/>
          <p:nvPr/>
        </p:nvSpPr>
        <p:spPr>
          <a:xfrm>
            <a:off x="1141173" y="3581527"/>
            <a:ext cx="2610633" cy="2031325"/>
          </a:xfrm>
          <a:prstGeom prst="rect">
            <a:avLst/>
          </a:prstGeom>
          <a:noFill/>
        </p:spPr>
        <p:txBody>
          <a:bodyPr wrap="square">
            <a:spAutoFit/>
          </a:bodyPr>
          <a:lstStyle/>
          <a:p>
            <a:r>
              <a:rPr lang="en-US" dirty="0"/>
              <a:t>Now: ”Pre-train” (= unsupervised learning) on a huge amount of data to learn general data – termed a foundational model. </a:t>
            </a:r>
            <a:r>
              <a:rPr lang="en-US" b="1" dirty="0"/>
              <a:t>Do this once ($$$)</a:t>
            </a:r>
          </a:p>
        </p:txBody>
      </p:sp>
      <p:sp>
        <p:nvSpPr>
          <p:cNvPr id="11" name="Content Placeholder 2">
            <a:extLst>
              <a:ext uri="{FF2B5EF4-FFF2-40B4-BE49-F238E27FC236}">
                <a16:creationId xmlns:a16="http://schemas.microsoft.com/office/drawing/2014/main" id="{BB6A7304-CB27-9DE1-FA17-5D66EFA5A0C5}"/>
              </a:ext>
            </a:extLst>
          </p:cNvPr>
          <p:cNvSpPr txBox="1">
            <a:spLocks/>
          </p:cNvSpPr>
          <p:nvPr/>
        </p:nvSpPr>
        <p:spPr>
          <a:xfrm>
            <a:off x="1945709" y="6176963"/>
            <a:ext cx="10961318" cy="113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Can</a:t>
            </a:r>
            <a:r>
              <a:rPr lang="en-US" dirty="0"/>
              <a:t> do tasks not in the training data (actual learning)</a:t>
            </a:r>
          </a:p>
        </p:txBody>
      </p:sp>
    </p:spTree>
    <p:extLst>
      <p:ext uri="{BB962C8B-B14F-4D97-AF65-F5344CB8AC3E}">
        <p14:creationId xmlns:p14="http://schemas.microsoft.com/office/powerpoint/2010/main" val="2317263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3ACCCA7-72C1-A945-8DDA-739A39668D04}">
  <we:reference id="wa104051163" version="1.2.0.3" store="en-US" storeType="OMEX"/>
  <we:alternateReferences>
    <we:reference id="WA104051163" version="1.2.0.3"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17292</TotalTime>
  <Words>3475</Words>
  <Application>Microsoft Macintosh PowerPoint</Application>
  <PresentationFormat>Widescreen</PresentationFormat>
  <Paragraphs>371</Paragraphs>
  <Slides>37</Slides>
  <Notes>33</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Aptos</vt:lpstr>
      <vt:lpstr>Aptos Display</vt:lpstr>
      <vt:lpstr>Arial</vt:lpstr>
      <vt:lpstr>Georgia</vt:lpstr>
      <vt:lpstr>Google Sans</vt:lpstr>
      <vt:lpstr>Guardian TextSans Web</vt:lpstr>
      <vt:lpstr>Harding</vt:lpstr>
      <vt:lpstr>Helvetica Neue</vt:lpstr>
      <vt:lpstr>Montserrat</vt:lpstr>
      <vt:lpstr>System Font</vt:lpstr>
      <vt:lpstr>Terminator Two</vt:lpstr>
      <vt:lpstr>Times</vt:lpstr>
      <vt:lpstr>Office Theme</vt:lpstr>
      <vt:lpstr>PowerPoint Presentation</vt:lpstr>
      <vt:lpstr>PowerPoint Presentation</vt:lpstr>
      <vt:lpstr>What is machine learning?  </vt:lpstr>
      <vt:lpstr>Neural Networks</vt:lpstr>
      <vt:lpstr>Embeddings: represent the meaning of text with numbers (‘word vectors’)</vt:lpstr>
      <vt:lpstr>Transformer Models: </vt:lpstr>
      <vt:lpstr>What is a large-language model (LLM)?</vt:lpstr>
      <vt:lpstr>What does this enable? </vt:lpstr>
      <vt:lpstr>Transfer learning: (this is the secret sauce) </vt:lpstr>
      <vt:lpstr>Review: How (and why) do LLMs work?</vt:lpstr>
      <vt:lpstr>Mundane Stuff </vt:lpstr>
      <vt:lpstr>PowerPoint Presentation</vt:lpstr>
      <vt:lpstr>PowerPoint Presentation</vt:lpstr>
      <vt:lpstr>PowerPoint Presentation</vt:lpstr>
      <vt:lpstr>PowerPoint Presentation</vt:lpstr>
      <vt:lpstr>Are we going to be out of job? </vt:lpstr>
      <vt:lpstr>PowerPoint Presentation</vt:lpstr>
      <vt:lpstr>PowerPoint Presentation</vt:lpstr>
      <vt:lpstr>PowerPoint Presentation</vt:lpstr>
      <vt:lpstr>Statistical Coding: </vt:lpstr>
      <vt:lpstr>Clinical Research Informatics</vt:lpstr>
      <vt:lpstr>Clinical Research Informatics</vt:lpstr>
      <vt:lpstr>Scientific Writing? </vt:lpstr>
      <vt:lpstr>PowerPoint Presentation</vt:lpstr>
      <vt:lpstr>PowerPoint Presentation</vt:lpstr>
      <vt:lpstr>PowerPoint Presentation</vt:lpstr>
      <vt:lpstr>PowerPoint Presentation</vt:lpstr>
      <vt:lpstr>PowerPoint Presentation</vt:lpstr>
      <vt:lpstr> </vt:lpstr>
      <vt:lpstr>PowerPoint Presentation</vt:lpstr>
      <vt:lpstr>Problem: PHI cannot go to these companies</vt:lpstr>
      <vt:lpstr>How deidentified is deidentified enough?</vt:lpstr>
      <vt:lpstr>Local deployments</vt:lpstr>
      <vt:lpstr>Prompt Engineering: </vt:lpstr>
      <vt:lpstr>Prompt engineering is hard </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 Locke</dc:creator>
  <cp:lastModifiedBy>Brian Locke</cp:lastModifiedBy>
  <cp:revision>12</cp:revision>
  <dcterms:created xsi:type="dcterms:W3CDTF">2024-06-05T21:39:37Z</dcterms:created>
  <dcterms:modified xsi:type="dcterms:W3CDTF">2024-11-08T20:24:46Z</dcterms:modified>
</cp:coreProperties>
</file>